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33"/>
  </p:notesMasterIdLst>
  <p:handoutMasterIdLst>
    <p:handoutMasterId r:id="rId34"/>
  </p:handoutMasterIdLst>
  <p:sldIdLst>
    <p:sldId id="256" r:id="rId2"/>
    <p:sldId id="290" r:id="rId3"/>
    <p:sldId id="379" r:id="rId4"/>
    <p:sldId id="331" r:id="rId5"/>
    <p:sldId id="295" r:id="rId6"/>
    <p:sldId id="381" r:id="rId7"/>
    <p:sldId id="380" r:id="rId8"/>
    <p:sldId id="343" r:id="rId9"/>
    <p:sldId id="382" r:id="rId10"/>
    <p:sldId id="384" r:id="rId11"/>
    <p:sldId id="385" r:id="rId12"/>
    <p:sldId id="417" r:id="rId13"/>
    <p:sldId id="352" r:id="rId14"/>
    <p:sldId id="390" r:id="rId15"/>
    <p:sldId id="391" r:id="rId16"/>
    <p:sldId id="393" r:id="rId17"/>
    <p:sldId id="395" r:id="rId18"/>
    <p:sldId id="398" r:id="rId19"/>
    <p:sldId id="400" r:id="rId20"/>
    <p:sldId id="413" r:id="rId21"/>
    <p:sldId id="402" r:id="rId22"/>
    <p:sldId id="404" r:id="rId23"/>
    <p:sldId id="405" r:id="rId24"/>
    <p:sldId id="414" r:id="rId25"/>
    <p:sldId id="401" r:id="rId26"/>
    <p:sldId id="408" r:id="rId27"/>
    <p:sldId id="348" r:id="rId28"/>
    <p:sldId id="411" r:id="rId29"/>
    <p:sldId id="412" r:id="rId30"/>
    <p:sldId id="377" r:id="rId31"/>
    <p:sldId id="415" r:id="rId32"/>
  </p:sldIdLst>
  <p:sldSz cx="9144000" cy="6858000" type="screen4x3"/>
  <p:notesSz cx="6858000" cy="9144000"/>
  <p:embeddedFontLst>
    <p:embeddedFont>
      <p:font typeface="Agave Nerd Font" panose="020B0509030604020203" pitchFamily="49" charset="0"/>
      <p:regular r:id="rId35"/>
      <p:bold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ructure" id="{2939B5E8-EF71-43FF-B7B6-C3DB42F2B419}">
          <p14:sldIdLst>
            <p14:sldId id="256"/>
          </p14:sldIdLst>
        </p14:section>
        <p14:section name="Introduction" id="{D80FC697-BC26-42E6-979F-D48286E56A36}">
          <p14:sldIdLst>
            <p14:sldId id="290"/>
            <p14:sldId id="379"/>
            <p14:sldId id="331"/>
          </p14:sldIdLst>
        </p14:section>
        <p14:section name="Preliminaries" id="{CBC896E7-3B7C-4032-9A16-84EA364AFD23}">
          <p14:sldIdLst>
            <p14:sldId id="295"/>
            <p14:sldId id="381"/>
            <p14:sldId id="380"/>
            <p14:sldId id="343"/>
            <p14:sldId id="382"/>
            <p14:sldId id="384"/>
            <p14:sldId id="385"/>
            <p14:sldId id="417"/>
          </p14:sldIdLst>
        </p14:section>
        <p14:section name="Report" id="{211B98EA-D455-4D5E-BD00-726225B6E984}">
          <p14:sldIdLst>
            <p14:sldId id="352"/>
            <p14:sldId id="390"/>
            <p14:sldId id="391"/>
            <p14:sldId id="393"/>
            <p14:sldId id="395"/>
            <p14:sldId id="398"/>
            <p14:sldId id="400"/>
            <p14:sldId id="413"/>
            <p14:sldId id="402"/>
            <p14:sldId id="404"/>
            <p14:sldId id="405"/>
            <p14:sldId id="414"/>
            <p14:sldId id="401"/>
            <p14:sldId id="408"/>
          </p14:sldIdLst>
        </p14:section>
        <p14:section name="Evaluation" id="{75BFB59F-55D1-4837-A626-982B3018ACA2}">
          <p14:sldIdLst>
            <p14:sldId id="348"/>
            <p14:sldId id="411"/>
            <p14:sldId id="412"/>
          </p14:sldIdLst>
        </p14:section>
        <p14:section name="conclusion" id="{94ED62BC-D27E-41F3-AF02-468A869E08D3}">
          <p14:sldIdLst>
            <p14:sldId id="377"/>
            <p14:sldId id="41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  <p:cmAuthor id="2" name="Duy Hoang" initials="DH" lastIdx="2" clrIdx="1">
    <p:extLst>
      <p:ext uri="{19B8F6BF-5375-455C-9EA6-DF929625EA0E}">
        <p15:presenceInfo xmlns:p15="http://schemas.microsoft.com/office/powerpoint/2012/main" userId="a54b1b713a59e3c3" providerId="Windows Live"/>
      </p:ext>
    </p:extLst>
  </p:cmAuthor>
  <p:cmAuthor id="3" name="Duy Nhu" initials="DN" lastIdx="9" clrIdx="2">
    <p:extLst>
      <p:ext uri="{19B8F6BF-5375-455C-9EA6-DF929625EA0E}">
        <p15:presenceInfo xmlns:p15="http://schemas.microsoft.com/office/powerpoint/2012/main" userId="3fe9da2537581de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810"/>
    <a:srgbClr val="E02D8A"/>
    <a:srgbClr val="13A983"/>
    <a:srgbClr val="009BA4"/>
    <a:srgbClr val="539DC5"/>
    <a:srgbClr val="000000"/>
    <a:srgbClr val="99BAD3"/>
    <a:srgbClr val="93C356"/>
    <a:srgbClr val="BCCF02"/>
    <a:srgbClr val="2861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1856" autoAdjust="0"/>
  </p:normalViewPr>
  <p:slideViewPr>
    <p:cSldViewPr snapToGrid="0" snapToObjects="1">
      <p:cViewPr varScale="1">
        <p:scale>
          <a:sx n="93" d="100"/>
          <a:sy n="93" d="100"/>
        </p:scale>
        <p:origin x="1674" y="8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10-25T21:35:55.708" idx="3">
    <p:pos x="3037" y="2276"/>
    <p:text>NO TIME HENCE RANDOMLY, ALL OTHER SHOULD BE SAME</p:text>
    <p:extLst>
      <p:ext uri="{C676402C-5697-4E1C-873F-D02D1690AC5C}">
        <p15:threadingInfo xmlns:p15="http://schemas.microsoft.com/office/powerpoint/2012/main" timeZoneBias="-120"/>
      </p:ext>
    </p:extLst>
  </p:cm>
  <p:cm authorId="3" dt="2023-10-25T21:36:37.627" idx="5">
    <p:pos x="3037" y="2412"/>
    <p:text>WANT TO SHOW PROOF</p:text>
    <p:extLst>
      <p:ext uri="{C676402C-5697-4E1C-873F-D02D1690AC5C}">
        <p15:threadingInfo xmlns:p15="http://schemas.microsoft.com/office/powerpoint/2012/main" timeZoneBias="-120">
          <p15:parentCm authorId="3" idx="3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10-25T21:37:49.908" idx="7">
    <p:pos x="10" y="10"/>
    <p:text>IMPORTANT: BEHAVIOUR SAME AS METEOR, WITH OVERHEAD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3-10-25T21:38:42.552" idx="9">
    <p:pos x="10" y="10"/>
    <p:text>SAYS THAT THE ALGO IS QUADRATIC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31.10.2023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31.10.2023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2929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3810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9144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/>
          </a:p>
        </p:txBody>
      </p:sp>
      <p:sp>
        <p:nvSpPr>
          <p:cNvPr id="4" name="Rechteck 3"/>
          <p:cNvSpPr/>
          <p:nvPr/>
        </p:nvSpPr>
        <p:spPr>
          <a:xfrm>
            <a:off x="0" y="823045"/>
            <a:ext cx="9144000" cy="320407"/>
          </a:xfrm>
          <a:prstGeom prst="rect">
            <a:avLst/>
          </a:prstGeom>
          <a:solidFill>
            <a:srgbClr val="99BA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7" y="170568"/>
            <a:ext cx="1670339" cy="513188"/>
          </a:xfrm>
          <a:prstGeom prst="rect">
            <a:avLst/>
          </a:prstGeom>
        </p:spPr>
      </p:pic>
      <p:sp>
        <p:nvSpPr>
          <p:cNvPr id="8" name="Textfeld 21"/>
          <p:cNvSpPr txBox="1">
            <a:spLocks noChangeArrowheads="1"/>
          </p:cNvSpPr>
          <p:nvPr userDrawn="1"/>
        </p:nvSpPr>
        <p:spPr bwMode="auto">
          <a:xfrm>
            <a:off x="647699" y="881518"/>
            <a:ext cx="5238750" cy="211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2700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9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Institute </a:t>
            </a:r>
            <a:r>
              <a:rPr lang="de-DE" altLang="en-US" sz="90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de-DE" altLang="en-US" sz="9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90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Theoretical</a:t>
            </a:r>
            <a:r>
              <a:rPr lang="de-DE" altLang="en-US" sz="9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Computer Science, Chair </a:t>
            </a:r>
            <a:r>
              <a:rPr lang="de-DE" altLang="en-US" sz="90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</a:t>
            </a:r>
            <a:r>
              <a:rPr lang="de-DE" altLang="en-US" sz="9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900" dirty="0" err="1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Automata</a:t>
            </a:r>
            <a:r>
              <a:rPr lang="de-DE" altLang="en-US" sz="9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Theory</a:t>
            </a:r>
          </a:p>
        </p:txBody>
      </p:sp>
      <p:sp>
        <p:nvSpPr>
          <p:cNvPr id="12" name="Textfeld 17"/>
          <p:cNvSpPr txBox="1">
            <a:spLocks noChangeArrowheads="1"/>
          </p:cNvSpPr>
          <p:nvPr userDrawn="1"/>
        </p:nvSpPr>
        <p:spPr bwMode="auto">
          <a:xfrm>
            <a:off x="647700" y="1672045"/>
            <a:ext cx="48875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200" dirty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</a:t>
            </a:r>
            <a:r>
              <a:rPr lang="de-DE" altLang="en-US" sz="1200" dirty="0" err="1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Theoretical</a:t>
            </a:r>
            <a:r>
              <a:rPr lang="de-DE" altLang="en-US" sz="1200" dirty="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Computer Science</a:t>
            </a:r>
          </a:p>
        </p:txBody>
      </p:sp>
      <p:sp>
        <p:nvSpPr>
          <p:cNvPr id="14" name="Textfeld 16"/>
          <p:cNvSpPr txBox="1">
            <a:spLocks noChangeArrowheads="1"/>
          </p:cNvSpPr>
          <p:nvPr userDrawn="1"/>
        </p:nvSpPr>
        <p:spPr bwMode="auto">
          <a:xfrm>
            <a:off x="647699" y="2957863"/>
            <a:ext cx="7294033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32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Implementing</a:t>
            </a:r>
            <a:r>
              <a:rPr lang="de-DE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32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Explainability</a:t>
            </a:r>
            <a:r>
              <a:rPr lang="de-DE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32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</a:t>
            </a:r>
            <a:r>
              <a:rPr lang="de-DE" altLang="en-US" sz="3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de-DE" altLang="en-US" sz="3200" b="1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MeTeoR</a:t>
            </a:r>
            <a:endParaRPr lang="de-DE" altLang="en-US" sz="3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feld 19"/>
          <p:cNvSpPr txBox="1">
            <a:spLocks noChangeArrowheads="1"/>
          </p:cNvSpPr>
          <p:nvPr userDrawn="1"/>
        </p:nvSpPr>
        <p:spPr bwMode="auto">
          <a:xfrm>
            <a:off x="647701" y="5399594"/>
            <a:ext cx="488751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200" dirty="0">
                <a:solidFill>
                  <a:schemeClr val="bg1">
                    <a:alpha val="80000"/>
                  </a:schemeClr>
                </a:solidFill>
                <a:latin typeface="+mj-lt"/>
              </a:rPr>
              <a:t>Supervisor: Dr.-Ing. Stefan Borgwardt</a:t>
            </a:r>
          </a:p>
        </p:txBody>
      </p:sp>
      <p:sp>
        <p:nvSpPr>
          <p:cNvPr id="17" name="Textfeld 20"/>
          <p:cNvSpPr txBox="1">
            <a:spLocks noChangeArrowheads="1"/>
          </p:cNvSpPr>
          <p:nvPr userDrawn="1"/>
        </p:nvSpPr>
        <p:spPr bwMode="auto">
          <a:xfrm>
            <a:off x="647699" y="4576304"/>
            <a:ext cx="488751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altLang="en-US" sz="1200" dirty="0">
                <a:solidFill>
                  <a:schemeClr val="bg1">
                    <a:alpha val="80000"/>
                  </a:schemeClr>
                </a:solidFill>
                <a:latin typeface="+mj-lt"/>
              </a:rPr>
              <a:t>Student: Duy Nhu</a:t>
            </a:r>
            <a:br>
              <a:rPr lang="de-DE" altLang="en-US" sz="1200" dirty="0">
                <a:solidFill>
                  <a:schemeClr val="bg1">
                    <a:alpha val="80000"/>
                  </a:schemeClr>
                </a:solidFill>
                <a:latin typeface="+mj-lt"/>
              </a:rPr>
            </a:br>
            <a:r>
              <a:rPr lang="de-DE" altLang="en-US" sz="1200" dirty="0">
                <a:solidFill>
                  <a:schemeClr val="bg1">
                    <a:alpha val="80000"/>
                  </a:schemeClr>
                </a:solidFill>
                <a:latin typeface="+mj-lt"/>
              </a:rPr>
              <a:t>Matrikelnummer: 4799211</a:t>
            </a:r>
            <a:br>
              <a:rPr lang="de-DE" altLang="en-US" sz="1200" dirty="0">
                <a:solidFill>
                  <a:schemeClr val="bg1">
                    <a:alpha val="80000"/>
                  </a:schemeClr>
                </a:solidFill>
                <a:latin typeface="+mj-lt"/>
              </a:rPr>
            </a:br>
            <a:r>
              <a:rPr lang="de-DE" altLang="en-US" sz="1200" dirty="0">
                <a:solidFill>
                  <a:schemeClr val="bg1">
                    <a:alpha val="80000"/>
                  </a:schemeClr>
                </a:solidFill>
                <a:latin typeface="+mj-lt"/>
              </a:rPr>
              <a:t>Dresden, 01/11/2023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7"/>
            <a:ext cx="9144000" cy="6129331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656033" y="1484313"/>
            <a:ext cx="7935516" cy="4344987"/>
          </a:xfrm>
        </p:spPr>
        <p:txBody>
          <a:bodyPr/>
          <a:lstStyle>
            <a:lvl1pPr marR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tabLst/>
              <a:defRPr kumimoji="0" lang="de-DE" sz="12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L="54000" marR="0" indent="0" algn="l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  <a:defRPr kumimoji="0" lang="de-DE" sz="12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L="189000" marR="0" indent="0" algn="l" defTabSz="6858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None/>
              <a:tabLst/>
              <a:defRPr kumimoji="0" lang="de-DE" sz="12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R="0" algn="l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tabLst/>
              <a:defRPr kumimoji="0" lang="de-DE" sz="12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L="297000" marR="0" indent="0" algn="l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  <a:defRPr kumimoji="0" lang="de-DE" sz="12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</a:lstStyle>
          <a:p>
            <a:pPr lvl="4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9144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387259"/>
            <a:ext cx="7935515" cy="119849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24312" y="1484313"/>
            <a:ext cx="4567237" cy="43449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56034" y="1484313"/>
            <a:ext cx="3225404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56034" y="2943181"/>
            <a:ext cx="3225403" cy="133200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656033" y="4402051"/>
            <a:ext cx="3225403" cy="1427249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56035" y="346075"/>
            <a:ext cx="7935515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46075"/>
            <a:ext cx="7935515" cy="684000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4700587" y="1484314"/>
            <a:ext cx="3890963" cy="4344985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656035" y="1484314"/>
            <a:ext cx="3896915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56035" y="346075"/>
            <a:ext cx="7935515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656035" y="1484314"/>
            <a:ext cx="3896915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700587" y="1484315"/>
            <a:ext cx="3890963" cy="4344984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46076"/>
            <a:ext cx="7935515" cy="684213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656034" y="1484314"/>
            <a:ext cx="2549682" cy="434498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053137" y="1484315"/>
            <a:ext cx="2538413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343275" y="1484315"/>
            <a:ext cx="2562225" cy="4344984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46076"/>
            <a:ext cx="7935515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346076"/>
            <a:ext cx="7935515" cy="684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9144000" cy="5099050"/>
          </a:xfrm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56035" y="1481138"/>
            <a:ext cx="7935515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Erste Textebene (16pt)</a:t>
            </a:r>
          </a:p>
          <a:p>
            <a:pPr marL="297000" marR="0" lvl="1" indent="-24300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—"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Zweite Textebene für Aufzählungen</a:t>
            </a:r>
          </a:p>
          <a:p>
            <a:pPr marL="351000" marR="0" lvl="2" indent="-16200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Dritte Textebene bei viel Text (14pt)</a:t>
            </a:r>
          </a:p>
          <a:p>
            <a:pPr marL="432000" marR="0" lvl="3" indent="-18900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Vierte Textebene für Aufzählungen bei viel Text</a:t>
            </a:r>
          </a:p>
          <a:p>
            <a:pPr marL="486000" marR="0" lvl="4" indent="-189000" algn="l" defTabSz="685800" rtl="0" eaLnBrk="1" fontAlgn="auto" latinLnBrk="0" hangingPunct="1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Fünfte Ebene</a:t>
            </a:r>
          </a:p>
          <a:p>
            <a:pPr lvl="6"/>
            <a:r>
              <a:rPr lang="de-DE" dirty="0"/>
              <a:t>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2599267" y="6340605"/>
            <a:ext cx="3972983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 err="1">
                <a:solidFill>
                  <a:schemeClr val="bg2"/>
                </a:solidFill>
              </a:rPr>
              <a:t>Implementing</a:t>
            </a:r>
            <a:r>
              <a:rPr lang="de-DE" sz="800" dirty="0">
                <a:solidFill>
                  <a:schemeClr val="bg2"/>
                </a:solidFill>
              </a:rPr>
              <a:t> </a:t>
            </a:r>
            <a:r>
              <a:rPr lang="de-DE" sz="800" dirty="0" err="1">
                <a:solidFill>
                  <a:schemeClr val="bg2"/>
                </a:solidFill>
              </a:rPr>
              <a:t>Explainability</a:t>
            </a:r>
            <a:r>
              <a:rPr lang="de-DE" sz="800" dirty="0">
                <a:solidFill>
                  <a:schemeClr val="bg2"/>
                </a:solidFill>
              </a:rPr>
              <a:t> </a:t>
            </a:r>
            <a:r>
              <a:rPr lang="de-DE" sz="800" dirty="0" err="1">
                <a:solidFill>
                  <a:schemeClr val="bg2"/>
                </a:solidFill>
              </a:rPr>
              <a:t>for</a:t>
            </a:r>
            <a:r>
              <a:rPr lang="de-DE" sz="800" dirty="0">
                <a:solidFill>
                  <a:schemeClr val="bg2"/>
                </a:solidFill>
              </a:rPr>
              <a:t> </a:t>
            </a:r>
            <a:r>
              <a:rPr lang="de-DE" sz="800" dirty="0" err="1">
                <a:solidFill>
                  <a:schemeClr val="bg2"/>
                </a:solidFill>
              </a:rPr>
              <a:t>MeTeoR</a:t>
            </a:r>
            <a:endParaRPr lang="de-DE" sz="800" dirty="0">
              <a:solidFill>
                <a:schemeClr val="bg2"/>
              </a:solidFill>
            </a:endParaRP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Duy </a:t>
            </a:r>
            <a:r>
              <a:rPr lang="de-DE" sz="80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Nhu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</a:t>
            </a:r>
            <a:r>
              <a:rPr lang="de-DE" sz="800" baseline="0" dirty="0" err="1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Theoretical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Computer Science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062912" y="6325216"/>
            <a:ext cx="528638" cy="33855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6857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6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29" y="6268021"/>
            <a:ext cx="1503751" cy="437550"/>
          </a:xfrm>
          <a:prstGeom prst="rect">
            <a:avLst/>
          </a:prstGeom>
        </p:spPr>
      </p:pic>
      <p:sp>
        <p:nvSpPr>
          <p:cNvPr id="14" name="Titelplatzhalter 1"/>
          <p:cNvSpPr>
            <a:spLocks noGrp="1"/>
          </p:cNvSpPr>
          <p:nvPr>
            <p:ph type="title"/>
          </p:nvPr>
        </p:nvSpPr>
        <p:spPr>
          <a:xfrm>
            <a:off x="656035" y="346076"/>
            <a:ext cx="7935515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1" r:id="rId8"/>
    <p:sldLayoutId id="2147483902" r:id="rId9"/>
    <p:sldLayoutId id="2147483903" r:id="rId10"/>
  </p:sldLayoutIdLst>
  <p:hf hdr="0"/>
  <p:txStyles>
    <p:titleStyle>
      <a:lvl1pPr algn="l" defTabSz="685702" rtl="0" eaLnBrk="1" latinLnBrk="0" hangingPunct="1">
        <a:spcBef>
          <a:spcPct val="0"/>
        </a:spcBef>
        <a:buNone/>
        <a:defRPr sz="20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marR="0" indent="0" algn="l" defTabSz="685800" rtl="0" eaLnBrk="1" fontAlgn="auto" latinLnBrk="0" hangingPunct="1">
        <a:lnSpc>
          <a:spcPct val="100000"/>
        </a:lnSpc>
        <a:spcBef>
          <a:spcPts val="45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297000" marR="0" indent="-243000" algn="l" defTabSz="685800" rtl="0" eaLnBrk="1" fontAlgn="auto" latinLnBrk="0" hangingPunct="1">
        <a:lnSpc>
          <a:spcPct val="100000"/>
        </a:lnSpc>
        <a:spcBef>
          <a:spcPts val="225"/>
        </a:spcBef>
        <a:spcAft>
          <a:spcPts val="0"/>
        </a:spcAft>
        <a:buClrTx/>
        <a:buSzTx/>
        <a:buFont typeface="Open Sans" panose="020B0606030504020204" pitchFamily="34" charset="0"/>
        <a:buChar char="—"/>
        <a:tabLst/>
        <a:defRPr sz="12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351000" marR="0" indent="-162000" algn="l" defTabSz="685800" rtl="0" eaLnBrk="1" fontAlgn="auto" latinLnBrk="0" hangingPunct="1">
        <a:lnSpc>
          <a:spcPct val="100000"/>
        </a:lnSpc>
        <a:spcBef>
          <a:spcPts val="225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05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432000" marR="0" indent="-189000" algn="l" defTabSz="685800" rtl="0" eaLnBrk="1" fontAlgn="auto" latinLnBrk="0" hangingPunct="1">
        <a:lnSpc>
          <a:spcPct val="100000"/>
        </a:lnSpc>
        <a:spcBef>
          <a:spcPts val="225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05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486000" marR="0" indent="-189000" algn="l" defTabSz="685800" rtl="0" eaLnBrk="1" fontAlgn="auto" latinLnBrk="0" hangingPunct="1">
        <a:lnSpc>
          <a:spcPct val="100000"/>
        </a:lnSpc>
        <a:spcBef>
          <a:spcPts val="225"/>
        </a:spcBef>
        <a:spcAft>
          <a:spcPts val="0"/>
        </a:spcAft>
        <a:buClrTx/>
        <a:buSzTx/>
        <a:buFont typeface="Symbol" panose="05050102010706020507" pitchFamily="18" charset="2"/>
        <a:buChar char="-"/>
        <a:tabLst/>
        <a:defRPr sz="105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269081" marR="0" indent="0" algn="l" defTabSz="6858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269042" indent="0" algn="l" defTabSz="685702" rtl="0" eaLnBrk="1" latinLnBrk="0" hangingPunct="1"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7pPr>
      <a:lvl8pPr marL="2571377" indent="-171425" algn="l" defTabSz="685702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26" indent="-171425" algn="l" defTabSz="685702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1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02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52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01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53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02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52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03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744">
          <p15:clr>
            <a:srgbClr val="F26B43"/>
          </p15:clr>
        </p15:guide>
        <p15:guide id="7" pos="840">
          <p15:clr>
            <a:srgbClr val="F26B43"/>
          </p15:clr>
        </p15:guide>
        <p15:guide id="8" pos="1257">
          <p15:clr>
            <a:srgbClr val="F26B43"/>
          </p15:clr>
        </p15:guide>
        <p15:guide id="9" pos="1167">
          <p15:clr>
            <a:srgbClr val="F26B43"/>
          </p15:clr>
        </p15:guide>
        <p15:guide id="10" pos="1689">
          <p15:clr>
            <a:srgbClr val="F26B43"/>
          </p15:clr>
        </p15:guide>
        <p15:guide id="11" pos="1596">
          <p15:clr>
            <a:srgbClr val="F26B43"/>
          </p15:clr>
        </p15:guide>
        <p15:guide id="16" pos="2868">
          <p15:clr>
            <a:srgbClr val="F26B43"/>
          </p15:clr>
        </p15:guide>
        <p15:guide id="17" pos="2961">
          <p15:clr>
            <a:srgbClr val="F26B43"/>
          </p15:clr>
        </p15:guide>
        <p15:guide id="20" pos="3288">
          <p15:clr>
            <a:srgbClr val="F26B43"/>
          </p15:clr>
        </p15:guide>
        <p15:guide id="21" pos="3381">
          <p15:clr>
            <a:srgbClr val="F26B43"/>
          </p15:clr>
        </p15:guide>
        <p15:guide id="22" pos="5085">
          <p15:clr>
            <a:srgbClr val="F26B43"/>
          </p15:clr>
        </p15:guide>
        <p15:guide id="23" pos="4992">
          <p15:clr>
            <a:srgbClr val="F26B43"/>
          </p15:clr>
        </p15:guide>
        <p15:guide id="24" pos="3720">
          <p15:clr>
            <a:srgbClr val="F26B43"/>
          </p15:clr>
        </p15:guide>
        <p15:guide id="25" pos="3813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413">
          <p15:clr>
            <a:srgbClr val="F26B43"/>
          </p15:clr>
        </p15:guide>
        <p15:guide id="39" pos="4569">
          <p15:clr>
            <a:srgbClr val="F26B43"/>
          </p15:clr>
        </p15:guide>
        <p15:guide id="40" pos="4662">
          <p15:clr>
            <a:srgbClr val="F26B43"/>
          </p15:clr>
        </p15:guide>
        <p15:guide id="41" pos="2019">
          <p15:clr>
            <a:srgbClr val="F26B43"/>
          </p15:clr>
        </p15:guide>
        <p15:guide id="42" pos="2106">
          <p15:clr>
            <a:srgbClr val="F26B43"/>
          </p15:clr>
        </p15:guide>
        <p15:guide id="43" pos="2445">
          <p15:clr>
            <a:srgbClr val="F26B43"/>
          </p15:clr>
        </p15:guide>
        <p15:guide id="44" pos="2535">
          <p15:clr>
            <a:srgbClr val="F26B43"/>
          </p15:clr>
        </p15:guide>
        <p15:guide id="50" pos="414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4236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5412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239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link.springer.com/chapter/10.1007/978-3-030-79876-5_17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0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0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0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10" Type="http://schemas.openxmlformats.org/officeDocument/2006/relationships/image" Target="../media/image38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1.png"/><Relationship Id="rId7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4.png"/><Relationship Id="rId4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4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1.xml"/><Relationship Id="rId4" Type="http://schemas.openxmlformats.org/officeDocument/2006/relationships/image" Target="../media/image6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3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jair.org/index.php/jair/article/view/11229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ojs.aaai.org/index.php/AAAI/article/view/20535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0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/>
              <a:t>Preliminaries</a:t>
            </a:r>
            <a:br>
              <a:rPr lang="de-DE" sz="2400" dirty="0"/>
            </a:br>
            <a:r>
              <a:rPr lang="en-US" sz="2400" b="0" dirty="0" err="1"/>
              <a:t>DatalogMTL</a:t>
            </a:r>
            <a:r>
              <a:rPr lang="en-US" sz="2400" b="0" dirty="0"/>
              <a:t>: Semantics (short)</a:t>
            </a:r>
            <a:endParaRPr lang="de-DE" sz="2400" b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656034" y="1363971"/>
            <a:ext cx="7935515" cy="4426721"/>
          </a:xfrm>
        </p:spPr>
        <p:txBody>
          <a:bodyPr/>
          <a:lstStyle/>
          <a:p>
            <a:pPr defTabSz="684610">
              <a:defRPr/>
            </a:pPr>
            <a:r>
              <a:rPr lang="de-DE" altLang="de-DE" sz="1800" dirty="0" err="1"/>
              <a:t>Example</a:t>
            </a:r>
            <a:r>
              <a:rPr lang="de-DE" altLang="de-DE" sz="1800" dirty="0"/>
              <a:t>:</a:t>
            </a:r>
          </a:p>
          <a:p>
            <a:pPr defTabSz="684610">
              <a:defRPr/>
            </a:pPr>
            <a:endParaRPr lang="de-DE" altLang="de-DE" sz="1800" dirty="0"/>
          </a:p>
          <a:p>
            <a:pPr defTabSz="684610">
              <a:defRPr/>
            </a:pPr>
            <a:endParaRPr lang="de-DE" altLang="de-DE" sz="1800" dirty="0"/>
          </a:p>
          <a:p>
            <a:pPr defTabSz="684610">
              <a:defRPr/>
            </a:pPr>
            <a:endParaRPr lang="de-DE" altLang="de-DE" sz="1800" dirty="0"/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/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/>
          </a:p>
          <a:p>
            <a:pPr defTabSz="684610">
              <a:defRPr/>
            </a:pPr>
            <a:endParaRPr lang="de-DE" altLang="de-DE" sz="1800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CD0DB7A0-F2EF-6734-E97F-0119179693B1}"/>
              </a:ext>
            </a:extLst>
          </p:cNvPr>
          <p:cNvSpPr/>
          <p:nvPr/>
        </p:nvSpPr>
        <p:spPr>
          <a:xfrm>
            <a:off x="4458396" y="3111811"/>
            <a:ext cx="740701" cy="4616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B518F14-FD39-634A-5960-6DAD27DE940D}"/>
                  </a:ext>
                </a:extLst>
              </p:cNvPr>
              <p:cNvSpPr txBox="1"/>
              <p:nvPr/>
            </p:nvSpPr>
            <p:spPr>
              <a:xfrm>
                <a:off x="4942084" y="2651892"/>
                <a:ext cx="4201916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sz="2400" b="1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de-DE" sz="24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{ </m:t>
                      </m:r>
                      <m:r>
                        <m:rPr>
                          <m:sty m:val="p"/>
                        </m:rPr>
                        <a:rPr lang="en-US" sz="24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en-US" sz="24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24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@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24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sz="24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b="0" i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Cambria Math" panose="02040503050406030204" pitchFamily="18" charset="0"/>
                  </a:rPr>
                  <a:t>                          C(a)@[3,4],</a:t>
                </a:r>
                <a:endParaRPr lang="en-US" sz="2400" b="0" i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r>
                  <a:rPr lang="en-US" sz="2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                        </m:t>
                    </m:r>
                    <m:r>
                      <m:rPr>
                        <m:sty m:val="p"/>
                      </m:rPr>
                      <a:rPr lang="en-US" sz="2400" b="0" i="0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sz="2400" b="0" i="1" cap="none" spc="0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cap="none" spc="0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sz="2400" b="0" i="0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@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cap="none" spc="0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cap="none" spc="0" dirty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  <m:r>
                      <a:rPr lang="en-US" sz="2400" b="0" i="0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sz="24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B518F14-FD39-634A-5960-6DAD27DE9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084" y="2651892"/>
                <a:ext cx="4201916" cy="1200329"/>
              </a:xfrm>
              <a:prstGeom prst="rect">
                <a:avLst/>
              </a:prstGeom>
              <a:blipFill>
                <a:blip r:embed="rId2"/>
                <a:stretch>
                  <a:fillRect b="-8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feld 16">
            <a:extLst>
              <a:ext uri="{FF2B5EF4-FFF2-40B4-BE49-F238E27FC236}">
                <a16:creationId xmlns:a16="http://schemas.microsoft.com/office/drawing/2014/main" id="{C630E8F9-3391-853D-04D0-1F8A3B29B48C}"/>
              </a:ext>
            </a:extLst>
          </p:cNvPr>
          <p:cNvSpPr txBox="1"/>
          <p:nvPr/>
        </p:nvSpPr>
        <p:spPr>
          <a:xfrm>
            <a:off x="4171697" y="2860628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rule application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790F898-370B-BAF4-8127-ABDBC939BE92}"/>
                  </a:ext>
                </a:extLst>
              </p:cNvPr>
              <p:cNvSpPr txBox="1"/>
              <p:nvPr/>
            </p:nvSpPr>
            <p:spPr>
              <a:xfrm>
                <a:off x="3418560" y="4451298"/>
                <a:ext cx="3561073" cy="4220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n w="0"/>
                            <a:solidFill>
                              <a:schemeClr val="accent4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accent4"/>
                            </a:solidFill>
                          </a:rPr>
                          <m:t>⊟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2000" i="1" dirty="0">
                                <a:ln w="0"/>
                                <a:solidFill>
                                  <a:schemeClr val="accent4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dirty="0">
                                <a:ln w="0"/>
                                <a:solidFill>
                                  <a:schemeClr val="accent4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</m:sub>
                    </m:sSub>
                    <m:r>
                      <m:rPr>
                        <m:sty m:val="p"/>
                      </m:rPr>
                      <a:rPr lang="en-US" sz="1800" dirty="0">
                        <a:ln w="0"/>
                        <a:solidFill>
                          <a:schemeClr val="accent4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1800" dirty="0">
                        <a:ln w="0"/>
                        <a:solidFill>
                          <a:schemeClr val="accent4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800" dirty="0">
                        <a:ln w="0"/>
                        <a:solidFill>
                          <a:schemeClr val="accent4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800" dirty="0">
                        <a:ln w="0"/>
                        <a:solidFill>
                          <a:schemeClr val="accent4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accent4"/>
                    </a:solidFill>
                  </a:rPr>
                  <a:t> </a:t>
                </a:r>
                <a:r>
                  <a:rPr lang="en-US" sz="1800" dirty="0">
                    <a:solidFill>
                      <a:schemeClr val="accent4"/>
                    </a:solidFill>
                  </a:rPr>
                  <a:t>holds at [3,4]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790F898-370B-BAF4-8127-ABDBC939B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560" y="4451298"/>
                <a:ext cx="3561073" cy="422039"/>
              </a:xfrm>
              <a:prstGeom prst="rect">
                <a:avLst/>
              </a:prstGeom>
              <a:blipFill>
                <a:blip r:embed="rId4"/>
                <a:stretch>
                  <a:fillRect l="-514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4C4FBAF-AB67-E62B-70DE-722C8F195B77}"/>
              </a:ext>
            </a:extLst>
          </p:cNvPr>
          <p:cNvCxnSpPr>
            <a:cxnSpLocks/>
          </p:cNvCxnSpPr>
          <p:nvPr/>
        </p:nvCxnSpPr>
        <p:spPr>
          <a:xfrm flipV="1">
            <a:off x="4838837" y="3686159"/>
            <a:ext cx="10091" cy="642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14DBEE76-A8F8-A707-0E98-99D26FBA7D4C}"/>
                  </a:ext>
                </a:extLst>
              </p:cNvPr>
              <p:cNvSpPr/>
              <p:nvPr/>
            </p:nvSpPr>
            <p:spPr>
              <a:xfrm>
                <a:off x="656035" y="3470944"/>
                <a:ext cx="3679982" cy="85747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de-DE" sz="24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{ </m:t>
                      </m:r>
                      <m:r>
                        <m:rPr>
                          <m:sty m:val="p"/>
                        </m:rPr>
                        <a:rPr lang="en-US" sz="24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ctrlPr>
                            <a:rPr lang="en-US" sz="24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US" sz="2400" i="1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m:t>⊟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a:rPr lang="en-US" sz="24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en-US" sz="2400" i="1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b="0" i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b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sz="2400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400" b="0" i="0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24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14DBEE76-A8F8-A707-0E98-99D26FBA7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35" y="3470944"/>
                <a:ext cx="3679982" cy="857479"/>
              </a:xfrm>
              <a:prstGeom prst="rect">
                <a:avLst/>
              </a:prstGeom>
              <a:blipFill>
                <a:blip r:embed="rId5"/>
                <a:stretch>
                  <a:fillRect l="-332" b="-1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120B066-6BE0-CAEC-3450-DACB3202E61B}"/>
                  </a:ext>
                </a:extLst>
              </p:cNvPr>
              <p:cNvSpPr/>
              <p:nvPr/>
            </p:nvSpPr>
            <p:spPr>
              <a:xfrm>
                <a:off x="655116" y="2639947"/>
                <a:ext cx="2736455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de-DE" sz="24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)@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2,3</m:t>
                          </m:r>
                        </m:e>
                      </m:d>
                      <m: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b="0" i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b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sz="2400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sz="2400" b="0" i="0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@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  <m:r>
                      <a:rPr lang="en-US" sz="2400" b="0" i="0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9120B066-6BE0-CAEC-3450-DACB3202E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16" y="2639947"/>
                <a:ext cx="2736455" cy="830997"/>
              </a:xfrm>
              <a:prstGeom prst="rect">
                <a:avLst/>
              </a:prstGeom>
              <a:blipFill>
                <a:blip r:embed="rId6"/>
                <a:stretch>
                  <a:fillRect r="-20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2769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/>
              <a:t>Preliminaries</a:t>
            </a:r>
            <a:br>
              <a:rPr lang="de-DE" sz="2400" dirty="0"/>
            </a:br>
            <a:r>
              <a:rPr lang="en-US" sz="2400" b="0" dirty="0" err="1"/>
              <a:t>DatalogMTL</a:t>
            </a:r>
            <a:r>
              <a:rPr lang="en-US" sz="2400" b="0" dirty="0"/>
              <a:t>: Reasoning</a:t>
            </a:r>
            <a:endParaRPr lang="de-DE" sz="2400" b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656034" y="1363971"/>
            <a:ext cx="7935515" cy="4426721"/>
          </a:xfrm>
        </p:spPr>
        <p:txBody>
          <a:bodyPr/>
          <a:lstStyle/>
          <a:p>
            <a:pPr defTabSz="684610">
              <a:defRPr/>
            </a:pPr>
            <a:r>
              <a:rPr lang="de-DE" altLang="de-DE" sz="1800" dirty="0"/>
              <a:t>Fact </a:t>
            </a:r>
            <a:r>
              <a:rPr lang="de-DE" altLang="de-DE" sz="1800" dirty="0" err="1"/>
              <a:t>entailment</a:t>
            </a:r>
            <a:r>
              <a:rPr lang="de-DE" altLang="de-DE" sz="1800" dirty="0"/>
              <a:t>:</a:t>
            </a:r>
          </a:p>
          <a:p>
            <a:pPr defTabSz="684610">
              <a:defRPr/>
            </a:pPr>
            <a:endParaRPr lang="de-DE" altLang="de-DE" sz="1800" dirty="0"/>
          </a:p>
          <a:p>
            <a:pPr defTabSz="684610">
              <a:defRPr/>
            </a:pPr>
            <a:endParaRPr lang="de-DE" altLang="de-DE" sz="1800" dirty="0"/>
          </a:p>
          <a:p>
            <a:pPr defTabSz="684610">
              <a:defRPr/>
            </a:pPr>
            <a:endParaRPr lang="de-DE" altLang="de-DE" sz="1800" dirty="0"/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/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/>
          </a:p>
          <a:p>
            <a:pPr defTabSz="684610">
              <a:defRPr/>
            </a:pPr>
            <a:endParaRPr lang="de-DE" altLang="de-DE" sz="18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B0F7D51-F963-D84E-BD88-9DF64B988E8A}"/>
              </a:ext>
            </a:extLst>
          </p:cNvPr>
          <p:cNvSpPr/>
          <p:nvPr/>
        </p:nvSpPr>
        <p:spPr>
          <a:xfrm>
            <a:off x="2539489" y="3872046"/>
            <a:ext cx="51488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9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BAE51C2-083B-2FBE-B343-A28430BB8CE7}"/>
                  </a:ext>
                </a:extLst>
              </p:cNvPr>
              <p:cNvSpPr txBox="1"/>
              <p:nvPr/>
            </p:nvSpPr>
            <p:spPr>
              <a:xfrm>
                <a:off x="3459899" y="4149044"/>
                <a:ext cx="355214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Can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000" dirty="0"/>
                  <a:t> </a:t>
                </a:r>
                <a:r>
                  <a:rPr lang="de-DE" sz="2000" dirty="0" err="1"/>
                  <a:t>be</a:t>
                </a:r>
                <a:r>
                  <a:rPr lang="de-DE" sz="2000" dirty="0"/>
                  <a:t> </a:t>
                </a:r>
                <a:r>
                  <a:rPr lang="de-DE" sz="2000" dirty="0" err="1"/>
                  <a:t>derived</a:t>
                </a:r>
                <a:r>
                  <a:rPr lang="de-DE" sz="2000" dirty="0"/>
                  <a:t> </a:t>
                </a:r>
                <a:r>
                  <a:rPr lang="de-DE" sz="2000" dirty="0" err="1"/>
                  <a:t>from</a:t>
                </a:r>
                <a:r>
                  <a:rPr lang="de-DE" sz="2000" dirty="0"/>
                  <a:t> </a:t>
                </a:r>
                <a:r>
                  <a:rPr lang="de-DE" sz="2000" dirty="0" err="1"/>
                  <a:t>applying</a:t>
                </a:r>
                <a:r>
                  <a:rPr lang="de-DE" sz="2000" dirty="0"/>
                  <a:t> </a:t>
                </a:r>
                <a:r>
                  <a:rPr lang="de-DE" sz="2000" dirty="0" err="1"/>
                  <a:t>rules</a:t>
                </a:r>
                <a:r>
                  <a:rPr lang="de-DE" sz="2000" dirty="0"/>
                  <a:t> in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de-DE" sz="2000" dirty="0"/>
                  <a:t> to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de-DE" sz="2000" dirty="0"/>
                  <a:t>? (finitely many </a:t>
                </a:r>
                <a:r>
                  <a:rPr lang="de-DE" sz="2000" dirty="0" err="1"/>
                  <a:t>times</a:t>
                </a:r>
                <a:r>
                  <a:rPr lang="de-DE" sz="2000" dirty="0"/>
                  <a:t>) 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BAE51C2-083B-2FBE-B343-A28430BB8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899" y="4149044"/>
                <a:ext cx="3552145" cy="1015663"/>
              </a:xfrm>
              <a:prstGeom prst="rect">
                <a:avLst/>
              </a:prstGeom>
              <a:blipFill>
                <a:blip r:embed="rId2"/>
                <a:stretch>
                  <a:fillRect l="-1890"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hteck 8">
            <a:extLst>
              <a:ext uri="{FF2B5EF4-FFF2-40B4-BE49-F238E27FC236}">
                <a16:creationId xmlns:a16="http://schemas.microsoft.com/office/drawing/2014/main" id="{B366BE8D-D33E-67D9-2154-EA58790E7375}"/>
              </a:ext>
            </a:extLst>
          </p:cNvPr>
          <p:cNvSpPr/>
          <p:nvPr/>
        </p:nvSpPr>
        <p:spPr>
          <a:xfrm>
            <a:off x="2267131" y="3964845"/>
            <a:ext cx="4609738" cy="13942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27E73932-A002-D5F3-C48E-BC71CA09C4B8}"/>
                  </a:ext>
                </a:extLst>
              </p:cNvPr>
              <p:cNvSpPr txBox="1"/>
              <p:nvPr/>
            </p:nvSpPr>
            <p:spPr>
              <a:xfrm>
                <a:off x="4542342" y="1989916"/>
                <a:ext cx="352112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de-DE" sz="24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4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)@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sz="24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de-DE" sz="24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27E73932-A002-D5F3-C48E-BC71CA09C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342" y="1989916"/>
                <a:ext cx="3521127" cy="461665"/>
              </a:xfrm>
              <a:prstGeom prst="rect">
                <a:avLst/>
              </a:prstGeom>
              <a:blipFill>
                <a:blip r:embed="rId3"/>
                <a:stretch>
                  <a:fillRect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4C6120A-C165-916B-AB52-58C78E6903E2}"/>
                  </a:ext>
                </a:extLst>
              </p:cNvPr>
              <p:cNvSpPr txBox="1"/>
              <p:nvPr/>
            </p:nvSpPr>
            <p:spPr>
              <a:xfrm>
                <a:off x="5119563" y="2853432"/>
                <a:ext cx="21336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de-DE" sz="24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)@3.5</m:t>
                      </m:r>
                    </m:oMath>
                  </m:oMathPara>
                </a14:m>
                <a:endParaRPr lang="de-DE" sz="24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4C6120A-C165-916B-AB52-58C78E690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563" y="2853432"/>
                <a:ext cx="2133602" cy="461665"/>
              </a:xfrm>
              <a:prstGeom prst="rect">
                <a:avLst/>
              </a:prstGeom>
              <a:blipFill>
                <a:blip r:embed="rId4"/>
                <a:stretch>
                  <a:fillRect l="-857" b="-2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feld 18">
            <a:extLst>
              <a:ext uri="{FF2B5EF4-FFF2-40B4-BE49-F238E27FC236}">
                <a16:creationId xmlns:a16="http://schemas.microsoft.com/office/drawing/2014/main" id="{0FAFB17B-1F90-D925-8DD8-0D2E732C62CE}"/>
              </a:ext>
            </a:extLst>
          </p:cNvPr>
          <p:cNvSpPr txBox="1"/>
          <p:nvPr/>
        </p:nvSpPr>
        <p:spPr>
          <a:xfrm rot="20357513">
            <a:off x="5166270" y="1803091"/>
            <a:ext cx="2428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trivial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325E6D20-4AD3-F901-8713-FD28C9434757}"/>
                  </a:ext>
                </a:extLst>
              </p:cNvPr>
              <p:cNvSpPr/>
              <p:nvPr/>
            </p:nvSpPr>
            <p:spPr>
              <a:xfrm>
                <a:off x="655116" y="1831899"/>
                <a:ext cx="2736455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de-DE" sz="24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)@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2,3</m:t>
                          </m:r>
                        </m:e>
                      </m:d>
                      <m: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b="0" i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b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sz="2400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sz="2400" b="0" i="0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@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  <m:r>
                      <a:rPr lang="en-US" sz="2400" b="0" i="0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}</m:t>
                    </m:r>
                  </m:oMath>
                </a14:m>
                <a:endParaRPr lang="de-DE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Rechteck 7">
                <a:extLst>
                  <a:ext uri="{FF2B5EF4-FFF2-40B4-BE49-F238E27FC236}">
                    <a16:creationId xmlns:a16="http://schemas.microsoft.com/office/drawing/2014/main" id="{325E6D20-4AD3-F901-8713-FD28C9434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16" y="1831899"/>
                <a:ext cx="2736455" cy="830997"/>
              </a:xfrm>
              <a:prstGeom prst="rect">
                <a:avLst/>
              </a:prstGeom>
              <a:blipFill>
                <a:blip r:embed="rId5"/>
                <a:stretch>
                  <a:fillRect r="-200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2014CC4A-7328-8452-39AE-28B65547DEA6}"/>
                  </a:ext>
                </a:extLst>
              </p:cNvPr>
              <p:cNvSpPr/>
              <p:nvPr/>
            </p:nvSpPr>
            <p:spPr>
              <a:xfrm>
                <a:off x="656035" y="2820195"/>
                <a:ext cx="3679982" cy="85747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de-DE" sz="24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{ </m:t>
                      </m:r>
                      <m:r>
                        <m:rPr>
                          <m:sty m:val="p"/>
                        </m:rPr>
                        <a:rPr lang="en-US" sz="24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ctrlPr>
                            <a:rPr lang="en-US" sz="24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US" sz="2400" i="1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m:t>⊟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a:rPr lang="en-US" sz="24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en-US" sz="2400" i="1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400" b="0" i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2400" b="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sz="2400" b="0" i="1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400" b="0" i="0" dirty="0" smtClean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de-DE" sz="24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2014CC4A-7328-8452-39AE-28B65547D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35" y="2820195"/>
                <a:ext cx="3679982" cy="857479"/>
              </a:xfrm>
              <a:prstGeom prst="rect">
                <a:avLst/>
              </a:prstGeom>
              <a:blipFill>
                <a:blip r:embed="rId6"/>
                <a:stretch>
                  <a:fillRect b="-1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81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>
                <a:solidFill>
                  <a:schemeClr val="tx1"/>
                </a:solidFill>
              </a:rPr>
              <a:t>Preliminaries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b="0" dirty="0">
                <a:solidFill>
                  <a:schemeClr val="tx1"/>
                </a:solidFill>
              </a:rPr>
              <a:t>Proof </a:t>
            </a:r>
            <a:r>
              <a:rPr lang="de-DE" sz="2400" b="0" dirty="0" err="1">
                <a:solidFill>
                  <a:schemeClr val="tx1"/>
                </a:solidFill>
              </a:rPr>
              <a:t>formalisation</a:t>
            </a:r>
            <a:endParaRPr lang="de-DE" sz="2400" b="0" dirty="0">
              <a:solidFill>
                <a:schemeClr val="tx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656034" y="1363971"/>
            <a:ext cx="7831932" cy="4426721"/>
          </a:xfrm>
        </p:spPr>
        <p:txBody>
          <a:bodyPr/>
          <a:lstStyle/>
          <a:p>
            <a:pPr defTabSz="684610">
              <a:defRPr/>
            </a:pPr>
            <a:r>
              <a:rPr lang="de-DE" altLang="de-DE" sz="1800" dirty="0"/>
              <a:t>Proof:</a:t>
            </a: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800" dirty="0"/>
              <a:t>Hypergraph </a:t>
            </a:r>
            <a:r>
              <a:rPr lang="de-DE" altLang="de-DE" sz="1800" dirty="0" err="1"/>
              <a:t>structure</a:t>
            </a:r>
            <a:endParaRPr lang="de-DE" altLang="de-DE" sz="1800" dirty="0"/>
          </a:p>
          <a:p>
            <a:pPr marL="582750" lvl="1" indent="-285750" defTabSz="684610">
              <a:buFont typeface="Wingdings" panose="05000000000000000000" pitchFamily="2" charset="2"/>
              <a:buChar char="§"/>
              <a:defRPr/>
            </a:pPr>
            <a:r>
              <a:rPr lang="de-DE" altLang="de-DE" sz="1600" dirty="0"/>
              <a:t>Vertex: </a:t>
            </a:r>
            <a:r>
              <a:rPr lang="de-DE" altLang="de-DE" sz="1600" dirty="0" err="1"/>
              <a:t>fact</a:t>
            </a:r>
            <a:endParaRPr lang="de-DE" altLang="de-DE" sz="1600" dirty="0"/>
          </a:p>
          <a:p>
            <a:pPr marL="582750" lvl="1" indent="-285750" defTabSz="684610">
              <a:buFont typeface="Wingdings" panose="05000000000000000000" pitchFamily="2" charset="2"/>
              <a:buChar char="§"/>
              <a:defRPr/>
            </a:pPr>
            <a:r>
              <a:rPr lang="de-DE" altLang="de-DE" sz="1600" dirty="0" err="1"/>
              <a:t>Hyperedge</a:t>
            </a:r>
            <a:r>
              <a:rPr lang="de-DE" altLang="de-DE" sz="1600" dirty="0"/>
              <a:t>: </a:t>
            </a:r>
            <a:r>
              <a:rPr lang="de-DE" altLang="de-DE" sz="1600" dirty="0" err="1"/>
              <a:t>applied</a:t>
            </a:r>
            <a:r>
              <a:rPr lang="de-DE" altLang="de-DE" sz="1600" dirty="0"/>
              <a:t> </a:t>
            </a:r>
            <a:r>
              <a:rPr lang="de-DE" altLang="de-DE" sz="1600" dirty="0" err="1"/>
              <a:t>rule</a:t>
            </a:r>
            <a:r>
              <a:rPr lang="de-DE" altLang="de-DE" sz="1600" dirty="0"/>
              <a:t> </a:t>
            </a:r>
          </a:p>
          <a:p>
            <a:pPr marL="582750" lvl="1" indent="-285750" defTabSz="684610">
              <a:buFont typeface="Wingdings" panose="05000000000000000000" pitchFamily="2" charset="2"/>
              <a:buChar char="§"/>
              <a:defRPr/>
            </a:pPr>
            <a:endParaRPr lang="de-DE" altLang="de-DE" sz="1600" dirty="0"/>
          </a:p>
          <a:p>
            <a:pPr defTabSz="684610">
              <a:defRPr/>
            </a:pPr>
            <a:r>
              <a:rPr lang="de-DE" altLang="de-DE" sz="1800" dirty="0"/>
              <a:t>Glass-box </a:t>
            </a:r>
            <a:r>
              <a:rPr lang="de-DE" altLang="de-DE" sz="1800" dirty="0" err="1"/>
              <a:t>approach</a:t>
            </a:r>
            <a:r>
              <a:rPr lang="de-DE" altLang="de-DE" sz="1800" dirty="0"/>
              <a:t>:</a:t>
            </a: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800" dirty="0"/>
              <a:t>Tracing </a:t>
            </a:r>
            <a:r>
              <a:rPr lang="de-DE" altLang="de-DE" sz="1800" dirty="0" err="1"/>
              <a:t>of</a:t>
            </a:r>
            <a:r>
              <a:rPr lang="de-DE" altLang="de-DE" sz="1800" dirty="0"/>
              <a:t> all </a:t>
            </a:r>
            <a:r>
              <a:rPr lang="de-DE" altLang="de-DE" sz="1800" dirty="0" err="1"/>
              <a:t>inferences</a:t>
            </a:r>
            <a:endParaRPr lang="de-DE" altLang="de-DE" sz="1800" dirty="0"/>
          </a:p>
          <a:p>
            <a:pPr marL="582750" lvl="1" indent="-285750" defTabSz="684610">
              <a:buFont typeface="Wingdings" panose="05000000000000000000" pitchFamily="2" charset="2"/>
              <a:buChar char="§"/>
              <a:defRPr/>
            </a:pPr>
            <a:r>
              <a:rPr lang="de-DE" altLang="de-DE" sz="1600" dirty="0"/>
              <a:t>Global </a:t>
            </a:r>
            <a:r>
              <a:rPr lang="de-DE" altLang="de-DE" sz="1600" dirty="0" err="1"/>
              <a:t>record</a:t>
            </a:r>
            <a:endParaRPr lang="de-DE" altLang="de-DE" sz="1600" dirty="0"/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800" dirty="0" err="1"/>
              <a:t>Shortest-path</a:t>
            </a:r>
            <a:r>
              <a:rPr lang="de-DE" altLang="de-DE" sz="1800" dirty="0"/>
              <a:t> </a:t>
            </a:r>
            <a:r>
              <a:rPr lang="de-DE" altLang="de-DE" sz="1800" dirty="0" err="1"/>
              <a:t>algorithm</a:t>
            </a:r>
            <a:r>
              <a:rPr lang="de-DE" altLang="de-DE" sz="1800" dirty="0"/>
              <a:t> </a:t>
            </a:r>
            <a:r>
              <a:rPr lang="de-DE" altLang="de-DE" sz="1800" dirty="0" err="1"/>
              <a:t>for</a:t>
            </a:r>
            <a:r>
              <a:rPr lang="de-DE" altLang="de-DE" sz="1800" dirty="0"/>
              <a:t> </a:t>
            </a:r>
            <a:r>
              <a:rPr lang="de-DE" altLang="de-DE" sz="1800" dirty="0" err="1"/>
              <a:t>hypergraph</a:t>
            </a:r>
            <a:endParaRPr lang="de-DE" altLang="de-DE" sz="1800" dirty="0"/>
          </a:p>
          <a:p>
            <a:pPr marL="582750" lvl="1" indent="-285750" defTabSz="684610">
              <a:buFont typeface="Wingdings" panose="05000000000000000000" pitchFamily="2" charset="2"/>
              <a:buChar char="§"/>
              <a:defRPr/>
            </a:pPr>
            <a:r>
              <a:rPr lang="de-DE" altLang="de-DE" sz="1600" dirty="0"/>
              <a:t>Dijkstra-like (</a:t>
            </a:r>
            <a:r>
              <a:rPr lang="de-DE" altLang="de-DE" sz="1600" dirty="0" err="1"/>
              <a:t>Evee</a:t>
            </a:r>
            <a:r>
              <a:rPr lang="de-DE" altLang="de-DE" sz="1600" dirty="0"/>
              <a:t> </a:t>
            </a:r>
            <a:r>
              <a:rPr lang="de-DE" altLang="de-DE" sz="1100" dirty="0">
                <a:hlinkClick r:id="rId2"/>
              </a:rPr>
              <a:t>(</a:t>
            </a:r>
            <a:r>
              <a:rPr lang="de-DE" altLang="de-DE" sz="1100" dirty="0" err="1">
                <a:hlinkClick r:id="rId2"/>
              </a:rPr>
              <a:t>Alrabbaa</a:t>
            </a:r>
            <a:r>
              <a:rPr lang="de-DE" altLang="de-DE" sz="1100" dirty="0">
                <a:hlinkClick r:id="rId2"/>
              </a:rPr>
              <a:t> et al., 2021)</a:t>
            </a:r>
            <a:r>
              <a:rPr lang="de-DE" altLang="de-DE" sz="1600" dirty="0"/>
              <a:t>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E3D225C-A16A-C2EA-293A-137B2E23F5E3}"/>
              </a:ext>
            </a:extLst>
          </p:cNvPr>
          <p:cNvSpPr/>
          <p:nvPr/>
        </p:nvSpPr>
        <p:spPr>
          <a:xfrm>
            <a:off x="1349313" y="4379274"/>
            <a:ext cx="3720627" cy="11406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6F34330-FE8E-AE8A-1CDF-2425678BCDF1}"/>
              </a:ext>
            </a:extLst>
          </p:cNvPr>
          <p:cNvSpPr/>
          <p:nvPr/>
        </p:nvSpPr>
        <p:spPr>
          <a:xfrm>
            <a:off x="1572374" y="4441749"/>
            <a:ext cx="51488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F294B23-60C7-A7AA-2262-D60CC922598D}"/>
              </a:ext>
            </a:extLst>
          </p:cNvPr>
          <p:cNvSpPr txBox="1"/>
          <p:nvPr/>
        </p:nvSpPr>
        <p:spPr>
          <a:xfrm>
            <a:off x="2428015" y="4595637"/>
            <a:ext cx="2469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to derive a proof?</a:t>
            </a:r>
            <a:endParaRPr lang="de-DE" sz="20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DE3A31D-6E88-FAB5-F35C-6E1D5978F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3564" y="346076"/>
            <a:ext cx="2431458" cy="569359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DD4FB422-89DD-5F62-1C2B-D449E0D20EDE}"/>
              </a:ext>
            </a:extLst>
          </p:cNvPr>
          <p:cNvSpPr/>
          <p:nvPr/>
        </p:nvSpPr>
        <p:spPr>
          <a:xfrm>
            <a:off x="1349313" y="1668533"/>
            <a:ext cx="3720627" cy="11406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0BB7B6B-0839-33B2-BCAA-82FBAB30FFB5}"/>
              </a:ext>
            </a:extLst>
          </p:cNvPr>
          <p:cNvSpPr/>
          <p:nvPr/>
        </p:nvSpPr>
        <p:spPr>
          <a:xfrm>
            <a:off x="1572374" y="1731008"/>
            <a:ext cx="51488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4135255-948D-6CA3-5CB9-BD29112191F1}"/>
              </a:ext>
            </a:extLst>
          </p:cNvPr>
          <p:cNvSpPr txBox="1"/>
          <p:nvPr/>
        </p:nvSpPr>
        <p:spPr>
          <a:xfrm>
            <a:off x="2428015" y="1884896"/>
            <a:ext cx="2469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to obtain such structure?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39247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4" grpId="0" animBg="1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>
                <a:solidFill>
                  <a:schemeClr val="tx1"/>
                </a:solidFill>
              </a:rPr>
              <a:t>Contribution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b="0" dirty="0" err="1">
                <a:solidFill>
                  <a:schemeClr val="tx1"/>
                </a:solidFill>
              </a:rPr>
              <a:t>Overview</a:t>
            </a:r>
            <a:endParaRPr lang="de-DE" sz="24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656035" y="1363971"/>
                <a:ext cx="7831932" cy="4426721"/>
              </a:xfrm>
            </p:spPr>
            <p:txBody>
              <a:bodyPr/>
              <a:lstStyle/>
              <a:p>
                <a:pPr defTabSz="684610">
                  <a:defRPr/>
                </a:pPr>
                <a:r>
                  <a:rPr lang="de-DE" altLang="de-DE" sz="1800" dirty="0">
                    <a:latin typeface="+mj-lt"/>
                  </a:rPr>
                  <a:t>High-level </a:t>
                </a:r>
                <a:r>
                  <a:rPr lang="de-DE" altLang="de-DE" sz="1800" dirty="0" err="1">
                    <a:latin typeface="+mj-lt"/>
                  </a:rPr>
                  <a:t>view</a:t>
                </a:r>
                <a:r>
                  <a:rPr lang="de-DE" altLang="de-DE" sz="1800" dirty="0">
                    <a:latin typeface="+mj-lt"/>
                  </a:rPr>
                  <a:t> </a:t>
                </a:r>
                <a:r>
                  <a:rPr lang="de-DE" altLang="de-DE" sz="1800" dirty="0" err="1">
                    <a:latin typeface="+mj-lt"/>
                  </a:rPr>
                  <a:t>of</a:t>
                </a:r>
                <a:r>
                  <a:rPr lang="de-DE" altLang="de-DE" sz="1800" dirty="0">
                    <a:latin typeface="+mj-lt"/>
                  </a:rPr>
                  <a:t> </a:t>
                </a:r>
                <a:r>
                  <a:rPr lang="de-DE" altLang="de-DE" sz="1800" dirty="0" err="1">
                    <a:latin typeface="+mj-lt"/>
                  </a:rPr>
                  <a:t>materialisation</a:t>
                </a:r>
                <a:r>
                  <a:rPr lang="de-DE" altLang="de-DE" sz="1800" dirty="0">
                    <a:latin typeface="+mj-lt"/>
                  </a:rPr>
                  <a:t> in </a:t>
                </a:r>
                <a:r>
                  <a:rPr lang="de-DE" altLang="de-DE" sz="1800" i="1" dirty="0" err="1">
                    <a:latin typeface="+mj-lt"/>
                  </a:rPr>
                  <a:t>MeTeoR</a:t>
                </a:r>
                <a:r>
                  <a:rPr lang="de-DE" altLang="de-DE" sz="1800" dirty="0">
                    <a:latin typeface="+mj-lt"/>
                  </a:rPr>
                  <a:t>:</a:t>
                </a:r>
              </a:p>
              <a:p>
                <a:pPr defTabSz="684610">
                  <a:defRPr/>
                </a:pPr>
                <a:r>
                  <a:rPr lang="de-DE" altLang="de-DE" sz="1800" dirty="0">
                    <a:latin typeface="+mj-lt"/>
                  </a:rPr>
                  <a:t>Given: </a:t>
                </a:r>
                <a:r>
                  <a:rPr lang="de-DE" altLang="de-DE" sz="1800" dirty="0" err="1">
                    <a:latin typeface="+mj-lt"/>
                  </a:rPr>
                  <a:t>Program</a:t>
                </a:r>
                <a:r>
                  <a:rPr lang="de-DE" altLang="de-DE" sz="18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de-DE" altLang="de-DE" sz="180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de-DE" altLang="de-DE" sz="1800" dirty="0">
                    <a:latin typeface="+mj-lt"/>
                  </a:rPr>
                  <a:t>, dataset </a:t>
                </a:r>
                <a14:m>
                  <m:oMath xmlns:m="http://schemas.openxmlformats.org/officeDocument/2006/math">
                    <m:r>
                      <a:rPr lang="en-US" altLang="de-DE" sz="1800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de-DE" altLang="de-DE" sz="1800" dirty="0">
                  <a:latin typeface="+mj-lt"/>
                </a:endParaRPr>
              </a:p>
              <a:p>
                <a:pPr marL="582750" lvl="1" indent="-285750" defTabSz="684610">
                  <a:buFont typeface="Arial" panose="020B0604020202020204" pitchFamily="34" charset="0"/>
                  <a:buChar char="•"/>
                  <a:defRPr/>
                </a:pPr>
                <a:endParaRPr lang="de-DE" altLang="de-DE" sz="1400" dirty="0">
                  <a:latin typeface="+mj-lt"/>
                </a:endParaRPr>
              </a:p>
              <a:p>
                <a:pPr marL="285750" indent="-285750" defTabSz="684610">
                  <a:buFont typeface="Arial" panose="020B0604020202020204" pitchFamily="34" charset="0"/>
                  <a:buChar char="•"/>
                  <a:defRPr/>
                </a:pPr>
                <a:endParaRPr lang="de-DE" altLang="de-DE" sz="1800" dirty="0">
                  <a:latin typeface="+mj-lt"/>
                </a:endParaRPr>
              </a:p>
              <a:p>
                <a:pPr marL="285750" indent="-285750" defTabSz="684610">
                  <a:buFont typeface="Arial" panose="020B0604020202020204" pitchFamily="34" charset="0"/>
                  <a:buChar char="•"/>
                  <a:defRPr/>
                </a:pPr>
                <a:endParaRPr lang="de-DE" altLang="de-DE" sz="1600" dirty="0"/>
              </a:p>
              <a:p>
                <a:pPr lvl="1" defTabSz="684610">
                  <a:defRPr/>
                </a:pPr>
                <a:endParaRPr lang="de-DE" altLang="de-DE" sz="14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656035" y="1363971"/>
                <a:ext cx="7831932" cy="4426721"/>
              </a:xfrm>
              <a:blipFill>
                <a:blip r:embed="rId2"/>
                <a:stretch>
                  <a:fillRect l="-1869" t="-1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867B00FF-0386-BF7D-9812-3D63BBDD3C6B}"/>
                  </a:ext>
                </a:extLst>
              </p:cNvPr>
              <p:cNvSpPr/>
              <p:nvPr/>
            </p:nvSpPr>
            <p:spPr>
              <a:xfrm>
                <a:off x="2333701" y="2691292"/>
                <a:ext cx="4476598" cy="2539345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4610">
                  <a:defRPr/>
                </a:pPr>
                <a:r>
                  <a:rPr lang="de-DE" altLang="de-DE" sz="1800" i="1" u="sng" dirty="0">
                    <a:solidFill>
                      <a:schemeClr val="tx1"/>
                    </a:solidFill>
                    <a:latin typeface="+mj-lt"/>
                  </a:rPr>
                  <a:t>The </a:t>
                </a:r>
                <a:r>
                  <a:rPr lang="de-DE" altLang="de-DE" sz="1800" i="1" u="sng" dirty="0" err="1">
                    <a:solidFill>
                      <a:schemeClr val="tx1"/>
                    </a:solidFill>
                    <a:latin typeface="+mj-lt"/>
                  </a:rPr>
                  <a:t>protocol</a:t>
                </a:r>
                <a:r>
                  <a:rPr lang="de-DE" altLang="de-DE" sz="1800" i="1" u="sng" dirty="0">
                    <a:solidFill>
                      <a:schemeClr val="tx1"/>
                    </a:solidFill>
                    <a:latin typeface="+mj-lt"/>
                  </a:rPr>
                  <a:t>:</a:t>
                </a:r>
              </a:p>
              <a:p>
                <a:pPr defTabSz="684610">
                  <a:defRPr/>
                </a:pPr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defTabSz="684610">
                  <a:defRPr/>
                </a:pP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For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each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rule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in </a:t>
                </a:r>
                <a14:m>
                  <m:oMath xmlns:m="http://schemas.openxmlformats.org/officeDocument/2006/math">
                    <m:r>
                      <a:rPr lang="de-DE" alt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de-DE" sz="1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Ground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the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rule</a:t>
                </a:r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Find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intervals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of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body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literals</a:t>
                </a:r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Find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the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joint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interval</a:t>
                </a:r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Extend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to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‘ </a:t>
                </a:r>
                <a:r>
                  <a:rPr lang="de-DE" altLang="de-DE" sz="1200" i="1" dirty="0">
                    <a:solidFill>
                      <a:schemeClr val="tx1"/>
                    </a:solidFill>
                    <a:latin typeface="+mj-lt"/>
                  </a:rPr>
                  <a:t>(</a:t>
                </a:r>
                <a:r>
                  <a:rPr lang="de-DE" altLang="de-DE" sz="1200" i="1" dirty="0" err="1">
                    <a:solidFill>
                      <a:schemeClr val="tx1"/>
                    </a:solidFill>
                    <a:latin typeface="+mj-lt"/>
                  </a:rPr>
                  <a:t>if</a:t>
                </a:r>
                <a:r>
                  <a:rPr lang="de-DE" altLang="de-DE" sz="1200" i="1" dirty="0">
                    <a:solidFill>
                      <a:schemeClr val="tx1"/>
                    </a:solidFill>
                    <a:latin typeface="+mj-lt"/>
                  </a:rPr>
                  <a:t> possible)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867B00FF-0386-BF7D-9812-3D63BBDD3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3701" y="2691292"/>
                <a:ext cx="4476598" cy="253934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278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>
                <a:solidFill>
                  <a:schemeClr val="tx1"/>
                </a:solidFill>
              </a:rPr>
              <a:t>Contribution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b="0" dirty="0">
                <a:solidFill>
                  <a:schemeClr val="tx1"/>
                </a:solidFill>
              </a:rPr>
              <a:t>Running </a:t>
            </a:r>
            <a:r>
              <a:rPr lang="de-DE" sz="2400" b="0" dirty="0" err="1">
                <a:solidFill>
                  <a:schemeClr val="tx1"/>
                </a:solidFill>
              </a:rPr>
              <a:t>example</a:t>
            </a:r>
            <a:endParaRPr lang="de-DE" sz="2400" b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656035" y="1363971"/>
            <a:ext cx="7831932" cy="4426721"/>
          </a:xfrm>
        </p:spPr>
        <p:txBody>
          <a:bodyPr/>
          <a:lstStyle/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>
              <a:latin typeface="+mj-lt"/>
            </a:endParaRP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600" dirty="0"/>
          </a:p>
          <a:p>
            <a:pPr lvl="1" defTabSz="684610">
              <a:defRPr/>
            </a:pPr>
            <a:endParaRPr lang="de-DE" altLang="de-D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867B00FF-0386-BF7D-9812-3D63BBDD3C6B}"/>
                  </a:ext>
                </a:extLst>
              </p:cNvPr>
              <p:cNvSpPr/>
              <p:nvPr/>
            </p:nvSpPr>
            <p:spPr>
              <a:xfrm>
                <a:off x="656033" y="3204847"/>
                <a:ext cx="4476598" cy="2539345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4610">
                  <a:defRPr/>
                </a:pPr>
                <a:r>
                  <a:rPr lang="de-DE" altLang="de-DE" sz="1800" i="1" u="sng" dirty="0">
                    <a:solidFill>
                      <a:schemeClr val="tx1"/>
                    </a:solidFill>
                    <a:latin typeface="+mj-lt"/>
                  </a:rPr>
                  <a:t>The </a:t>
                </a:r>
                <a:r>
                  <a:rPr lang="de-DE" altLang="de-DE" sz="1800" i="1" u="sng" dirty="0" err="1">
                    <a:solidFill>
                      <a:schemeClr val="tx1"/>
                    </a:solidFill>
                    <a:latin typeface="+mj-lt"/>
                  </a:rPr>
                  <a:t>protocol</a:t>
                </a:r>
                <a:r>
                  <a:rPr lang="de-DE" altLang="de-DE" sz="1800" i="1" u="sng" dirty="0">
                    <a:solidFill>
                      <a:schemeClr val="tx1"/>
                    </a:solidFill>
                    <a:latin typeface="+mj-lt"/>
                  </a:rPr>
                  <a:t>:</a:t>
                </a:r>
              </a:p>
              <a:p>
                <a:pPr defTabSz="684610">
                  <a:defRPr/>
                </a:pPr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defTabSz="684610">
                  <a:defRPr/>
                </a:pP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For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each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rule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in </a:t>
                </a:r>
                <a14:m>
                  <m:oMath xmlns:m="http://schemas.openxmlformats.org/officeDocument/2006/math">
                    <m:r>
                      <a:rPr lang="de-DE" alt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de-DE" sz="1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u="sng" dirty="0">
                    <a:solidFill>
                      <a:schemeClr val="tx1"/>
                    </a:solidFill>
                    <a:latin typeface="+mj-lt"/>
                  </a:rPr>
                  <a:t>Ground </a:t>
                </a:r>
                <a:r>
                  <a:rPr lang="de-DE" altLang="de-DE" sz="1800" u="sng" dirty="0" err="1">
                    <a:solidFill>
                      <a:schemeClr val="tx1"/>
                    </a:solidFill>
                    <a:latin typeface="+mj-lt"/>
                  </a:rPr>
                  <a:t>the</a:t>
                </a:r>
                <a:r>
                  <a:rPr lang="de-DE" altLang="de-DE" sz="1800" u="sng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u="sng" dirty="0" err="1">
                    <a:solidFill>
                      <a:schemeClr val="tx1"/>
                    </a:solidFill>
                    <a:latin typeface="+mj-lt"/>
                  </a:rPr>
                  <a:t>rule</a:t>
                </a:r>
                <a:endParaRPr lang="de-DE" altLang="de-DE" sz="1800" u="sng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Find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intervals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of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body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literals</a:t>
                </a:r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Find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the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joint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interval</a:t>
                </a:r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Extend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to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‘ </a:t>
                </a:r>
                <a:r>
                  <a:rPr lang="de-DE" altLang="de-DE" sz="1200" i="1" dirty="0">
                    <a:solidFill>
                      <a:schemeClr val="tx1"/>
                    </a:solidFill>
                    <a:latin typeface="+mj-lt"/>
                  </a:rPr>
                  <a:t>(</a:t>
                </a:r>
                <a:r>
                  <a:rPr lang="de-DE" altLang="de-DE" sz="1200" i="1" dirty="0" err="1">
                    <a:solidFill>
                      <a:schemeClr val="tx1"/>
                    </a:solidFill>
                    <a:latin typeface="+mj-lt"/>
                  </a:rPr>
                  <a:t>if</a:t>
                </a:r>
                <a:r>
                  <a:rPr lang="de-DE" altLang="de-DE" sz="1200" i="1" dirty="0">
                    <a:solidFill>
                      <a:schemeClr val="tx1"/>
                    </a:solidFill>
                    <a:latin typeface="+mj-lt"/>
                  </a:rPr>
                  <a:t> possible)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867B00FF-0386-BF7D-9812-3D63BBDD3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33" y="3204847"/>
                <a:ext cx="4476598" cy="253934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FBD9E2FE-6EAD-9144-88C1-5666D68245EB}"/>
                  </a:ext>
                </a:extLst>
              </p:cNvPr>
              <p:cNvSpPr/>
              <p:nvPr/>
            </p:nvSpPr>
            <p:spPr>
              <a:xfrm>
                <a:off x="527604" y="2110181"/>
                <a:ext cx="3783215" cy="4220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de-DE" sz="20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{ 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ctrlPr>
                            <a:rPr lang="en-US" sz="20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sSub>
                        <m:sSubPr>
                          <m:ctrlPr>
                            <a:rPr lang="en-US" sz="2000" i="1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tx2"/>
                              </a:solidFill>
                            </a:rPr>
                            <m:t>⊟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en-US" sz="20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 }</m:t>
                      </m:r>
                    </m:oMath>
                  </m:oMathPara>
                </a14:m>
                <a:endParaRPr lang="de-DE" sz="20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FBD9E2FE-6EAD-9144-88C1-5666D6824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04" y="2110181"/>
                <a:ext cx="3783215" cy="422039"/>
              </a:xfrm>
              <a:prstGeom prst="rect">
                <a:avLst/>
              </a:prstGeom>
              <a:blipFill>
                <a:blip r:embed="rId3"/>
                <a:stretch>
                  <a:fillRect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7185FD51-4BD4-2DAA-829B-CF759D99FC9F}"/>
                  </a:ext>
                </a:extLst>
              </p:cNvPr>
              <p:cNvSpPr/>
              <p:nvPr/>
            </p:nvSpPr>
            <p:spPr>
              <a:xfrm>
                <a:off x="527604" y="1743085"/>
                <a:ext cx="365253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de-DE" sz="20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)@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2,3</m:t>
                          </m:r>
                        </m:e>
                      </m:d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en-US" sz="2000" b="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@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de-DE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7185FD51-4BD4-2DAA-829B-CF759D99FC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04" y="1743085"/>
                <a:ext cx="3652538" cy="400110"/>
              </a:xfrm>
              <a:prstGeom prst="rect">
                <a:avLst/>
              </a:prstGeom>
              <a:blipFill>
                <a:blip r:embed="rId4"/>
                <a:stretch>
                  <a:fillRect b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75FF9EA-5809-4849-AC0B-2D5E8C8C5F05}"/>
                  </a:ext>
                </a:extLst>
              </p:cNvPr>
              <p:cNvSpPr txBox="1"/>
              <p:nvPr/>
            </p:nvSpPr>
            <p:spPr>
              <a:xfrm>
                <a:off x="527604" y="2483259"/>
                <a:ext cx="21336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de-DE" sz="20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)@3.5</m:t>
                      </m:r>
                    </m:oMath>
                  </m:oMathPara>
                </a14:m>
                <a:endParaRPr lang="de-DE" sz="20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75FF9EA-5809-4849-AC0B-2D5E8C8C5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04" y="2483259"/>
                <a:ext cx="2133602" cy="400110"/>
              </a:xfrm>
              <a:prstGeom prst="rect">
                <a:avLst/>
              </a:prstGeom>
              <a:blipFill>
                <a:blip r:embed="rId5"/>
                <a:stretch>
                  <a:fillRect l="-57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gende: Linie 9">
            <a:extLst>
              <a:ext uri="{FF2B5EF4-FFF2-40B4-BE49-F238E27FC236}">
                <a16:creationId xmlns:a16="http://schemas.microsoft.com/office/drawing/2014/main" id="{783443F6-B191-4B80-F09D-7B8F78895D44}"/>
              </a:ext>
            </a:extLst>
          </p:cNvPr>
          <p:cNvSpPr/>
          <p:nvPr/>
        </p:nvSpPr>
        <p:spPr>
          <a:xfrm>
            <a:off x="5348377" y="2015900"/>
            <a:ext cx="3243173" cy="997059"/>
          </a:xfrm>
          <a:prstGeom prst="borderCallout1">
            <a:avLst>
              <a:gd name="adj1" fmla="val 105170"/>
              <a:gd name="adj2" fmla="val -1448"/>
              <a:gd name="adj3" fmla="val 228001"/>
              <a:gd name="adj4" fmla="val -61887"/>
            </a:avLst>
          </a:prstGeom>
          <a:solidFill>
            <a:schemeClr val="bg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97486199-365C-FCD4-4ADE-3F00390E9840}"/>
                  </a:ext>
                </a:extLst>
              </p:cNvPr>
              <p:cNvSpPr/>
              <p:nvPr/>
            </p:nvSpPr>
            <p:spPr>
              <a:xfrm>
                <a:off x="5440208" y="2299757"/>
                <a:ext cx="3047757" cy="42203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cap="none" spc="0" dirty="0" smtClean="0">
                          <a:ln w="0"/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{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ctrlPr>
                            <a:rPr lang="en-US" sz="20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20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tx2"/>
                              </a:solidFill>
                            </a:rPr>
                            <m:t>⊟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en-US" sz="20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0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1" name="Rechteck 10">
                <a:extLst>
                  <a:ext uri="{FF2B5EF4-FFF2-40B4-BE49-F238E27FC236}">
                    <a16:creationId xmlns:a16="http://schemas.microsoft.com/office/drawing/2014/main" id="{97486199-365C-FCD4-4ADE-3F00390E9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208" y="2299757"/>
                <a:ext cx="3047757" cy="422039"/>
              </a:xfrm>
              <a:prstGeom prst="rect">
                <a:avLst/>
              </a:prstGeom>
              <a:blipFill>
                <a:blip r:embed="rId6"/>
                <a:stretch>
                  <a:fillRect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4729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>
                <a:solidFill>
                  <a:schemeClr val="tx1"/>
                </a:solidFill>
              </a:rPr>
              <a:t>Contribution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b="0" dirty="0">
                <a:solidFill>
                  <a:schemeClr val="tx1"/>
                </a:solidFill>
              </a:rPr>
              <a:t>Running </a:t>
            </a:r>
            <a:r>
              <a:rPr lang="de-DE" sz="2400" b="0" dirty="0" err="1">
                <a:solidFill>
                  <a:schemeClr val="tx1"/>
                </a:solidFill>
              </a:rPr>
              <a:t>example</a:t>
            </a:r>
            <a:endParaRPr lang="de-DE" sz="2400" b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656035" y="1363971"/>
            <a:ext cx="7831932" cy="4426721"/>
          </a:xfrm>
        </p:spPr>
        <p:txBody>
          <a:bodyPr/>
          <a:lstStyle/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>
              <a:latin typeface="+mj-lt"/>
            </a:endParaRP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600" dirty="0"/>
          </a:p>
          <a:p>
            <a:pPr lvl="1" defTabSz="684610">
              <a:defRPr/>
            </a:pPr>
            <a:endParaRPr lang="de-DE" altLang="de-D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867B00FF-0386-BF7D-9812-3D63BBDD3C6B}"/>
                  </a:ext>
                </a:extLst>
              </p:cNvPr>
              <p:cNvSpPr/>
              <p:nvPr/>
            </p:nvSpPr>
            <p:spPr>
              <a:xfrm>
                <a:off x="656033" y="3204847"/>
                <a:ext cx="4476598" cy="2539345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4610">
                  <a:defRPr/>
                </a:pPr>
                <a:r>
                  <a:rPr lang="de-DE" altLang="de-DE" sz="1800" i="1" u="sng" dirty="0">
                    <a:solidFill>
                      <a:schemeClr val="tx1"/>
                    </a:solidFill>
                    <a:latin typeface="+mj-lt"/>
                  </a:rPr>
                  <a:t>The </a:t>
                </a:r>
                <a:r>
                  <a:rPr lang="de-DE" altLang="de-DE" sz="1800" i="1" u="sng" dirty="0" err="1">
                    <a:solidFill>
                      <a:schemeClr val="tx1"/>
                    </a:solidFill>
                    <a:latin typeface="+mj-lt"/>
                  </a:rPr>
                  <a:t>protocol</a:t>
                </a:r>
                <a:r>
                  <a:rPr lang="de-DE" altLang="de-DE" sz="1800" i="1" u="sng" dirty="0">
                    <a:solidFill>
                      <a:schemeClr val="tx1"/>
                    </a:solidFill>
                    <a:latin typeface="+mj-lt"/>
                  </a:rPr>
                  <a:t>:</a:t>
                </a:r>
              </a:p>
              <a:p>
                <a:pPr defTabSz="684610">
                  <a:defRPr/>
                </a:pPr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defTabSz="684610">
                  <a:defRPr/>
                </a:pP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For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each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rule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in </a:t>
                </a:r>
                <a14:m>
                  <m:oMath xmlns:m="http://schemas.openxmlformats.org/officeDocument/2006/math">
                    <m:r>
                      <a:rPr lang="de-DE" alt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de-DE" sz="1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Ground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the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rule</a:t>
                </a:r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u="sng" dirty="0">
                    <a:solidFill>
                      <a:schemeClr val="tx1"/>
                    </a:solidFill>
                    <a:latin typeface="+mj-lt"/>
                  </a:rPr>
                  <a:t>Find </a:t>
                </a:r>
                <a:r>
                  <a:rPr lang="de-DE" altLang="de-DE" sz="1800" u="sng" dirty="0" err="1">
                    <a:solidFill>
                      <a:schemeClr val="tx1"/>
                    </a:solidFill>
                    <a:latin typeface="+mj-lt"/>
                  </a:rPr>
                  <a:t>intervals</a:t>
                </a:r>
                <a:r>
                  <a:rPr lang="de-DE" altLang="de-DE" sz="1800" u="sng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u="sng" dirty="0" err="1">
                    <a:solidFill>
                      <a:schemeClr val="tx1"/>
                    </a:solidFill>
                    <a:latin typeface="+mj-lt"/>
                  </a:rPr>
                  <a:t>of</a:t>
                </a:r>
                <a:r>
                  <a:rPr lang="de-DE" altLang="de-DE" sz="1800" u="sng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u="sng" dirty="0" err="1">
                    <a:solidFill>
                      <a:schemeClr val="tx1"/>
                    </a:solidFill>
                    <a:latin typeface="+mj-lt"/>
                  </a:rPr>
                  <a:t>body</a:t>
                </a:r>
                <a:r>
                  <a:rPr lang="de-DE" altLang="de-DE" sz="1800" u="sng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u="sng" dirty="0" err="1">
                    <a:solidFill>
                      <a:schemeClr val="tx1"/>
                    </a:solidFill>
                    <a:latin typeface="+mj-lt"/>
                  </a:rPr>
                  <a:t>literals</a:t>
                </a:r>
                <a:endParaRPr lang="de-DE" altLang="de-DE" sz="1800" u="sng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Find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the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joint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interval</a:t>
                </a:r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Extend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to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‘ </a:t>
                </a:r>
                <a:r>
                  <a:rPr lang="de-DE" altLang="de-DE" sz="1200" i="1" dirty="0">
                    <a:solidFill>
                      <a:schemeClr val="tx1"/>
                    </a:solidFill>
                    <a:latin typeface="+mj-lt"/>
                  </a:rPr>
                  <a:t>(</a:t>
                </a:r>
                <a:r>
                  <a:rPr lang="de-DE" altLang="de-DE" sz="1200" i="1" dirty="0" err="1">
                    <a:solidFill>
                      <a:schemeClr val="tx1"/>
                    </a:solidFill>
                    <a:latin typeface="+mj-lt"/>
                  </a:rPr>
                  <a:t>if</a:t>
                </a:r>
                <a:r>
                  <a:rPr lang="de-DE" altLang="de-DE" sz="1200" i="1" dirty="0">
                    <a:solidFill>
                      <a:schemeClr val="tx1"/>
                    </a:solidFill>
                    <a:latin typeface="+mj-lt"/>
                  </a:rPr>
                  <a:t> possible)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867B00FF-0386-BF7D-9812-3D63BBDD3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33" y="3204847"/>
                <a:ext cx="4476598" cy="253934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egende: Linie 9">
                <a:extLst>
                  <a:ext uri="{FF2B5EF4-FFF2-40B4-BE49-F238E27FC236}">
                    <a16:creationId xmlns:a16="http://schemas.microsoft.com/office/drawing/2014/main" id="{783443F6-B191-4B80-F09D-7B8F78895D44}"/>
                  </a:ext>
                </a:extLst>
              </p:cNvPr>
              <p:cNvSpPr/>
              <p:nvPr/>
            </p:nvSpPr>
            <p:spPr>
              <a:xfrm>
                <a:off x="5722669" y="2691121"/>
                <a:ext cx="3162653" cy="871122"/>
              </a:xfrm>
              <a:prstGeom prst="borderCallout1">
                <a:avLst>
                  <a:gd name="adj1" fmla="val 101691"/>
                  <a:gd name="adj2" fmla="val -2098"/>
                  <a:gd name="adj3" fmla="val 225163"/>
                  <a:gd name="adj4" fmla="val -29059"/>
                </a:avLst>
              </a:prstGeom>
              <a:solidFill>
                <a:schemeClr val="bg1"/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ln w="0"/>
                              <a:solidFill>
                                <a:srgbClr val="E02D8A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E02D8A"/>
                              </a:solidFill>
                            </a:rPr>
                            <m:t>⊟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dirty="0">
                                  <a:ln w="0"/>
                                  <a:solidFill>
                                    <a:srgbClr val="E02D8A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dirty="0">
                                  <a:ln w="0"/>
                                  <a:solidFill>
                                    <a:srgbClr val="E02D8A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a:rPr lang="en-US" sz="1800" dirty="0">
                          <a:ln w="0"/>
                          <a:solidFill>
                            <a:srgbClr val="E02D8A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en-US" sz="1800" i="1" dirty="0">
                              <a:ln w="0"/>
                              <a:solidFill>
                                <a:srgbClr val="E02D8A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dirty="0">
                              <a:ln w="0"/>
                              <a:solidFill>
                                <a:srgbClr val="E02D8A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1800" b="0" i="0" cap="none" spc="0" dirty="0" smtClean="0">
                          <a:ln w="0"/>
                          <a:solidFill>
                            <a:srgbClr val="E02D8A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@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cap="none" spc="0" dirty="0" smtClean="0">
                              <a:ln w="0"/>
                              <a:solidFill>
                                <a:srgbClr val="E02D8A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0" cap="none" spc="0" dirty="0" smtClean="0">
                              <a:ln w="0"/>
                              <a:solidFill>
                                <a:srgbClr val="E02D8A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en-US" sz="1800" b="0" i="0" cap="none" spc="0" dirty="0" smtClean="0">
                          <a:ln w="0"/>
                          <a:solidFill>
                            <a:schemeClr val="tx2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800" dirty="0" smtClean="0">
                          <a:ln w="0"/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en-US" sz="1800" i="1" dirty="0">
                              <a:ln w="0"/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dirty="0">
                              <a:ln w="0"/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1800" dirty="0">
                          <a:ln w="0"/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@[3,4]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Legende: Linie 9">
                <a:extLst>
                  <a:ext uri="{FF2B5EF4-FFF2-40B4-BE49-F238E27FC236}">
                    <a16:creationId xmlns:a16="http://schemas.microsoft.com/office/drawing/2014/main" id="{783443F6-B191-4B80-F09D-7B8F78895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669" y="2691121"/>
                <a:ext cx="3162653" cy="871122"/>
              </a:xfrm>
              <a:prstGeom prst="borderCallout1">
                <a:avLst>
                  <a:gd name="adj1" fmla="val 101691"/>
                  <a:gd name="adj2" fmla="val -2098"/>
                  <a:gd name="adj3" fmla="val 225163"/>
                  <a:gd name="adj4" fmla="val -29059"/>
                </a:avLst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hteck 13">
            <a:extLst>
              <a:ext uri="{FF2B5EF4-FFF2-40B4-BE49-F238E27FC236}">
                <a16:creationId xmlns:a16="http://schemas.microsoft.com/office/drawing/2014/main" id="{7FD9F7BD-6E66-E1AC-5848-0435B9B561F3}"/>
              </a:ext>
            </a:extLst>
          </p:cNvPr>
          <p:cNvSpPr/>
          <p:nvPr/>
        </p:nvSpPr>
        <p:spPr>
          <a:xfrm>
            <a:off x="5829481" y="4345203"/>
            <a:ext cx="33496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5C00E2B-BBF4-9799-C231-32AFF99D8A8F}"/>
              </a:ext>
            </a:extLst>
          </p:cNvPr>
          <p:cNvSpPr/>
          <p:nvPr/>
        </p:nvSpPr>
        <p:spPr>
          <a:xfrm>
            <a:off x="5558108" y="4192236"/>
            <a:ext cx="3162653" cy="12733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B097868-EC22-14A3-A401-B19414EC9DE5}"/>
              </a:ext>
            </a:extLst>
          </p:cNvPr>
          <p:cNvSpPr txBox="1"/>
          <p:nvPr/>
        </p:nvSpPr>
        <p:spPr>
          <a:xfrm>
            <a:off x="6413904" y="4587227"/>
            <a:ext cx="205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Fact tracing</a:t>
            </a:r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2D4A36F3-5B37-8199-0AAD-78BA255747CF}"/>
                  </a:ext>
                </a:extLst>
              </p:cNvPr>
              <p:cNvSpPr/>
              <p:nvPr/>
            </p:nvSpPr>
            <p:spPr>
              <a:xfrm>
                <a:off x="527604" y="2110181"/>
                <a:ext cx="3783215" cy="4220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de-DE" sz="20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{ 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ctrlPr>
                            <a:rPr lang="en-US" sz="20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sSub>
                        <m:sSubPr>
                          <m:ctrlPr>
                            <a:rPr lang="en-US" sz="2000" i="1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tx2"/>
                              </a:solidFill>
                            </a:rPr>
                            <m:t>⊟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en-US" sz="20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 }</m:t>
                      </m:r>
                    </m:oMath>
                  </m:oMathPara>
                </a14:m>
                <a:endParaRPr lang="de-DE" sz="20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2D4A36F3-5B37-8199-0AAD-78BA255747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04" y="2110181"/>
                <a:ext cx="3783215" cy="422039"/>
              </a:xfrm>
              <a:prstGeom prst="rect">
                <a:avLst/>
              </a:prstGeom>
              <a:blipFill>
                <a:blip r:embed="rId4"/>
                <a:stretch>
                  <a:fillRect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002EA45-59E5-57E0-684F-1A8B7BD8A9A7}"/>
                  </a:ext>
                </a:extLst>
              </p:cNvPr>
              <p:cNvSpPr/>
              <p:nvPr/>
            </p:nvSpPr>
            <p:spPr>
              <a:xfrm>
                <a:off x="527604" y="1743085"/>
                <a:ext cx="365253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de-DE" sz="20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n w="0"/>
                          <a:solidFill>
                            <a:srgbClr val="E02D8A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000" b="0" i="0" dirty="0" smtClean="0">
                          <a:ln w="0"/>
                          <a:solidFill>
                            <a:srgbClr val="E02D8A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n w="0"/>
                          <a:solidFill>
                            <a:srgbClr val="E02D8A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dirty="0" smtClean="0">
                          <a:ln w="0"/>
                          <a:solidFill>
                            <a:srgbClr val="E02D8A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)@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ln w="0"/>
                              <a:solidFill>
                                <a:srgbClr val="E02D8A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dirty="0" smtClean="0">
                              <a:ln w="0"/>
                              <a:solidFill>
                                <a:srgbClr val="E02D8A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2,3</m:t>
                          </m:r>
                        </m:e>
                      </m:d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n w="0"/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en-US" sz="2000" b="0" i="1" dirty="0" smtClean="0">
                              <a:ln w="0"/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n w="0"/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2000" b="0" i="0" dirty="0" smtClean="0">
                          <a:ln w="0"/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@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ln w="0"/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dirty="0" smtClean="0">
                              <a:ln w="0"/>
                              <a:solidFill>
                                <a:schemeClr val="accent3">
                                  <a:lumMod val="75000"/>
                                </a:schemeClr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en-US" sz="2000" b="0" i="0" dirty="0" smtClean="0">
                          <a:ln w="0"/>
                          <a:solidFill>
                            <a:schemeClr val="accent3">
                              <a:lumMod val="75000"/>
                            </a:schemeClr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de-DE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5002EA45-59E5-57E0-684F-1A8B7BD8A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04" y="1743085"/>
                <a:ext cx="3652538" cy="400110"/>
              </a:xfrm>
              <a:prstGeom prst="rect">
                <a:avLst/>
              </a:prstGeom>
              <a:blipFill>
                <a:blip r:embed="rId5"/>
                <a:stretch>
                  <a:fillRect b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A5196DE-CBF7-2DEE-7496-349AB534AEE5}"/>
                  </a:ext>
                </a:extLst>
              </p:cNvPr>
              <p:cNvSpPr txBox="1"/>
              <p:nvPr/>
            </p:nvSpPr>
            <p:spPr>
              <a:xfrm>
                <a:off x="527604" y="2483259"/>
                <a:ext cx="21336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de-DE" sz="20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)@3.5</m:t>
                      </m:r>
                    </m:oMath>
                  </m:oMathPara>
                </a14:m>
                <a:endParaRPr lang="de-DE" sz="20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A5196DE-CBF7-2DEE-7496-349AB534AE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04" y="2483259"/>
                <a:ext cx="2133602" cy="400110"/>
              </a:xfrm>
              <a:prstGeom prst="rect">
                <a:avLst/>
              </a:prstGeom>
              <a:blipFill>
                <a:blip r:embed="rId6"/>
                <a:stretch>
                  <a:fillRect l="-57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200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>
                <a:solidFill>
                  <a:schemeClr val="tx1"/>
                </a:solidFill>
              </a:rPr>
              <a:t>Contribution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b="0" dirty="0">
                <a:solidFill>
                  <a:schemeClr val="tx1"/>
                </a:solidFill>
              </a:rPr>
              <a:t>Tracing and </a:t>
            </a:r>
            <a:r>
              <a:rPr lang="de-DE" sz="2400" b="0" dirty="0" err="1">
                <a:solidFill>
                  <a:schemeClr val="tx1"/>
                </a:solidFill>
              </a:rPr>
              <a:t>encoding</a:t>
            </a:r>
            <a:r>
              <a:rPr lang="de-DE" sz="2400" b="0" dirty="0">
                <a:solidFill>
                  <a:schemeClr val="tx1"/>
                </a:solidFill>
              </a:rPr>
              <a:t> </a:t>
            </a:r>
            <a:r>
              <a:rPr lang="de-DE" sz="2400" b="0" dirty="0" err="1">
                <a:solidFill>
                  <a:schemeClr val="tx1"/>
                </a:solidFill>
              </a:rPr>
              <a:t>facts</a:t>
            </a:r>
            <a:endParaRPr lang="de-DE" sz="2400" b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656034" y="1363971"/>
            <a:ext cx="7935515" cy="4426721"/>
          </a:xfrm>
        </p:spPr>
        <p:txBody>
          <a:bodyPr/>
          <a:lstStyle/>
          <a:p>
            <a:pPr defTabSz="684610">
              <a:defRPr/>
            </a:pPr>
            <a:r>
              <a:rPr lang="de-DE" altLang="de-DE" sz="1800" dirty="0">
                <a:latin typeface="+mj-lt"/>
              </a:rPr>
              <a:t>The </a:t>
            </a:r>
            <a:r>
              <a:rPr lang="de-DE" altLang="de-DE" sz="1800" dirty="0" err="1">
                <a:latin typeface="+mj-lt"/>
              </a:rPr>
              <a:t>problems</a:t>
            </a:r>
            <a:r>
              <a:rPr lang="de-DE" altLang="de-DE" sz="1800" dirty="0">
                <a:latin typeface="+mj-lt"/>
              </a:rPr>
              <a:t>:</a:t>
            </a: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800" dirty="0">
                <a:latin typeface="+mj-lt"/>
              </a:rPr>
              <a:t>Facts </a:t>
            </a:r>
            <a:r>
              <a:rPr lang="de-DE" altLang="de-DE" sz="1800" dirty="0" err="1">
                <a:latin typeface="+mj-lt"/>
              </a:rPr>
              <a:t>with</a:t>
            </a:r>
            <a:r>
              <a:rPr lang="de-DE" altLang="de-DE" sz="1800" dirty="0">
                <a:latin typeface="+mj-lt"/>
              </a:rPr>
              <a:t> multiple temporal </a:t>
            </a:r>
            <a:r>
              <a:rPr lang="de-DE" altLang="de-DE" sz="1800" dirty="0" err="1">
                <a:latin typeface="+mj-lt"/>
              </a:rPr>
              <a:t>operators</a:t>
            </a:r>
            <a:endParaRPr lang="de-DE" altLang="de-DE" sz="1800" dirty="0">
              <a:latin typeface="+mj-lt"/>
            </a:endParaRP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800" dirty="0" err="1">
                <a:latin typeface="+mj-lt"/>
              </a:rPr>
              <a:t>Recursive</a:t>
            </a:r>
            <a:r>
              <a:rPr lang="de-DE" altLang="de-DE" sz="1800" dirty="0">
                <a:latin typeface="+mj-lt"/>
              </a:rPr>
              <a:t> </a:t>
            </a:r>
            <a:r>
              <a:rPr lang="de-DE" altLang="de-DE" sz="1800" dirty="0" err="1">
                <a:latin typeface="+mj-lt"/>
              </a:rPr>
              <a:t>implementation</a:t>
            </a:r>
            <a:endParaRPr lang="de-DE" altLang="de-DE" sz="1800" dirty="0">
              <a:latin typeface="+mj-lt"/>
            </a:endParaRPr>
          </a:p>
          <a:p>
            <a:pPr marL="54000" lvl="1" indent="0" defTabSz="684610">
              <a:buNone/>
              <a:defRPr/>
            </a:pPr>
            <a:endParaRPr lang="de-DE" altLang="de-DE" sz="1800" dirty="0"/>
          </a:p>
          <a:p>
            <a:pPr lvl="1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08DB556-C8D4-2E52-53EF-E12CAFC9E7FA}"/>
                  </a:ext>
                </a:extLst>
              </p:cNvPr>
              <p:cNvSpPr txBox="1"/>
              <p:nvPr/>
            </p:nvSpPr>
            <p:spPr>
              <a:xfrm>
                <a:off x="4860584" y="3285810"/>
                <a:ext cx="3291276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tx2"/>
                              </a:solidFill>
                            </a:rPr>
                            <m:t>⊟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a:rPr lang="en-US" sz="32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en-US" sz="3200" i="1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32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@[3,4]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D08DB556-C8D4-2E52-53EF-E12CAFC9E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584" y="3285810"/>
                <a:ext cx="3291276" cy="527580"/>
              </a:xfrm>
              <a:prstGeom prst="rect">
                <a:avLst/>
              </a:prstGeom>
              <a:blipFill>
                <a:blip r:embed="rId2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feld 15">
            <a:extLst>
              <a:ext uri="{FF2B5EF4-FFF2-40B4-BE49-F238E27FC236}">
                <a16:creationId xmlns:a16="http://schemas.microsoft.com/office/drawing/2014/main" id="{D39D4413-094F-3CF5-8EEF-F4E03C43978F}"/>
              </a:ext>
            </a:extLst>
          </p:cNvPr>
          <p:cNvSpPr txBox="1"/>
          <p:nvPr/>
        </p:nvSpPr>
        <p:spPr>
          <a:xfrm>
            <a:off x="4923959" y="2691096"/>
            <a:ext cx="2844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1-level nested (example):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CE9097B-EF3D-F15B-E144-EC48260E86AA}"/>
              </a:ext>
            </a:extLst>
          </p:cNvPr>
          <p:cNvSpPr txBox="1"/>
          <p:nvPr/>
        </p:nvSpPr>
        <p:spPr>
          <a:xfrm>
            <a:off x="552451" y="4132707"/>
            <a:ext cx="177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2-level nested: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2CBA1EC-F1B0-8AE2-5BDC-FD3412C43380}"/>
                  </a:ext>
                </a:extLst>
              </p:cNvPr>
              <p:cNvSpPr txBox="1"/>
              <p:nvPr/>
            </p:nvSpPr>
            <p:spPr>
              <a:xfrm>
                <a:off x="552451" y="4828264"/>
                <a:ext cx="4024608" cy="5363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2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sz="3200" dirty="0">
                                  <a:solidFill>
                                    <a:schemeClr val="tx2"/>
                                  </a:solidFill>
                                </a:rPr>
                                <m:t>⊞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[1,1]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tx2"/>
                              </a:solidFill>
                            </a:rPr>
                            <m:t>⊟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a:rPr lang="en-US" sz="32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en-US" sz="3200" i="1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32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@[</m:t>
                      </m:r>
                      <m:r>
                        <a:rPr lang="en-US" sz="32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2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2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02CBA1EC-F1B0-8AE2-5BDC-FD3412C43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1" y="4828264"/>
                <a:ext cx="4024608" cy="536301"/>
              </a:xfrm>
              <a:prstGeom prst="rect">
                <a:avLst/>
              </a:prstGeom>
              <a:blipFill>
                <a:blip r:embed="rId3"/>
                <a:stretch>
                  <a:fillRect r="-1818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129141A2-6B50-1085-1D8E-7DF552CEF737}"/>
              </a:ext>
            </a:extLst>
          </p:cNvPr>
          <p:cNvSpPr txBox="1"/>
          <p:nvPr/>
        </p:nvSpPr>
        <p:spPr>
          <a:xfrm>
            <a:off x="552451" y="2691096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Non-nested: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C96DE6D-3996-ED0C-170B-FC34D96F3D11}"/>
                  </a:ext>
                </a:extLst>
              </p:cNvPr>
              <p:cNvSpPr txBox="1"/>
              <p:nvPr/>
            </p:nvSpPr>
            <p:spPr>
              <a:xfrm>
                <a:off x="499379" y="3257212"/>
                <a:ext cx="2199367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en-US" sz="32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32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@[3,4]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CC96DE6D-3996-ED0C-170B-FC34D96F3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79" y="3257212"/>
                <a:ext cx="21993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612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ende: mit Linie mit Rahmen und Akzentuierungsbalken 6">
            <a:extLst>
              <a:ext uri="{FF2B5EF4-FFF2-40B4-BE49-F238E27FC236}">
                <a16:creationId xmlns:a16="http://schemas.microsoft.com/office/drawing/2014/main" id="{0E650838-E4C4-F920-ECB7-B2EE4EDB411B}"/>
              </a:ext>
            </a:extLst>
          </p:cNvPr>
          <p:cNvSpPr/>
          <p:nvPr/>
        </p:nvSpPr>
        <p:spPr>
          <a:xfrm>
            <a:off x="416459" y="3364302"/>
            <a:ext cx="4267684" cy="2129728"/>
          </a:xfrm>
          <a:prstGeom prst="accentBorderCallout1">
            <a:avLst>
              <a:gd name="adj1" fmla="val 36004"/>
              <a:gd name="adj2" fmla="val 102872"/>
              <a:gd name="adj3" fmla="val 57762"/>
              <a:gd name="adj4" fmla="val 123432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>
                <a:solidFill>
                  <a:schemeClr val="tx1"/>
                </a:solidFill>
              </a:rPr>
              <a:t>Contribution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b="0" dirty="0">
                <a:solidFill>
                  <a:schemeClr val="tx1"/>
                </a:solidFill>
              </a:rPr>
              <a:t>Tracing and </a:t>
            </a:r>
            <a:r>
              <a:rPr lang="de-DE" sz="2400" b="0" dirty="0" err="1">
                <a:solidFill>
                  <a:schemeClr val="tx1"/>
                </a:solidFill>
              </a:rPr>
              <a:t>encoding</a:t>
            </a:r>
            <a:r>
              <a:rPr lang="de-DE" sz="2400" b="0" dirty="0">
                <a:solidFill>
                  <a:schemeClr val="tx1"/>
                </a:solidFill>
              </a:rPr>
              <a:t> </a:t>
            </a:r>
            <a:r>
              <a:rPr lang="de-DE" sz="2400" b="0" dirty="0" err="1">
                <a:solidFill>
                  <a:schemeClr val="tx1"/>
                </a:solidFill>
              </a:rPr>
              <a:t>facts</a:t>
            </a:r>
            <a:endParaRPr lang="de-DE" sz="24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656034" y="1363971"/>
                <a:ext cx="7935515" cy="4426721"/>
              </a:xfrm>
            </p:spPr>
            <p:txBody>
              <a:bodyPr/>
              <a:lstStyle/>
              <a:p>
                <a:pPr defTabSz="684610">
                  <a:defRPr/>
                </a:pPr>
                <a:r>
                  <a:rPr lang="de-DE" altLang="de-DE" sz="1800" dirty="0">
                    <a:latin typeface="+mj-lt"/>
                  </a:rPr>
                  <a:t>The </a:t>
                </a:r>
                <a:r>
                  <a:rPr lang="de-DE" altLang="de-DE" sz="1800" dirty="0" err="1">
                    <a:latin typeface="+mj-lt"/>
                  </a:rPr>
                  <a:t>solutions</a:t>
                </a:r>
                <a:endParaRPr lang="de-DE" altLang="de-DE" sz="1800" dirty="0">
                  <a:latin typeface="+mj-lt"/>
                </a:endParaRPr>
              </a:p>
              <a:p>
                <a:pPr marL="285750" indent="-285750" defTabSz="684610">
                  <a:buFont typeface="Arial" panose="020B0604020202020204" pitchFamily="34" charset="0"/>
                  <a:buChar char="•"/>
                  <a:defRPr/>
                </a:pPr>
                <a:r>
                  <a:rPr lang="de-DE" altLang="de-DE" sz="1800" dirty="0">
                    <a:latin typeface="+mj-lt"/>
                  </a:rPr>
                  <a:t>2 separate (Python) </a:t>
                </a:r>
                <a:r>
                  <a:rPr lang="de-DE" altLang="de-DE" sz="1800" dirty="0" err="1">
                    <a:latin typeface="+mj-lt"/>
                  </a:rPr>
                  <a:t>lists</a:t>
                </a:r>
                <a:r>
                  <a:rPr lang="de-DE" altLang="de-DE" sz="1800" dirty="0">
                    <a:latin typeface="+mj-lt"/>
                  </a:rPr>
                  <a:t>:</a:t>
                </a:r>
              </a:p>
              <a:p>
                <a:pPr marL="582750" lvl="1" indent="-285750" defTabSz="684610">
                  <a:buFont typeface="Wingdings" panose="05000000000000000000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de-DE" sz="1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𝑂𝑢𝑡𝑒𝑟𝑚𝑜𝑠𝑡𝐿𝑖𝑡𝑒𝑟𝑎𝑙𝑠</m:t>
                    </m:r>
                  </m:oMath>
                </a14:m>
                <a:endParaRPr lang="de-DE" altLang="de-DE" sz="1600" i="1" dirty="0">
                  <a:solidFill>
                    <a:schemeClr val="accent5"/>
                  </a:solidFill>
                  <a:latin typeface="+mj-lt"/>
                </a:endParaRPr>
              </a:p>
              <a:p>
                <a:pPr marL="582750" lvl="1" indent="-285750" defTabSz="684610">
                  <a:buFont typeface="Wingdings" panose="05000000000000000000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de-DE" sz="1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𝑁𝑒𝑠𝑡𝑒𝑑𝐿𝑖𝑡𝑒𝑟𝑎𝑙𝑠</m:t>
                    </m:r>
                  </m:oMath>
                </a14:m>
                <a:endParaRPr lang="de-DE" altLang="de-DE" sz="1600" i="1" dirty="0">
                  <a:latin typeface="+mj-lt"/>
                </a:endParaRPr>
              </a:p>
              <a:p>
                <a:pPr lvl="1" defTabSz="684610">
                  <a:buFont typeface="Arial" panose="020B0604020202020204" pitchFamily="34" charset="0"/>
                  <a:buChar char="•"/>
                  <a:defRPr/>
                </a:pPr>
                <a:r>
                  <a:rPr lang="de-DE" altLang="de-DE" sz="1800" dirty="0"/>
                  <a:t>Tracing </a:t>
                </a:r>
                <a:r>
                  <a:rPr lang="de-DE" altLang="de-DE" sz="1800" dirty="0" err="1"/>
                  <a:t>happens</a:t>
                </a:r>
                <a:r>
                  <a:rPr lang="de-DE" altLang="de-DE" sz="1800" dirty="0"/>
                  <a:t> „in-place“</a:t>
                </a:r>
              </a:p>
              <a:p>
                <a:pPr lvl="1" defTabSz="684610">
                  <a:buFont typeface="Arial" panose="020B0604020202020204" pitchFamily="34" charset="0"/>
                  <a:buChar char="•"/>
                  <a:defRPr/>
                </a:pPr>
                <a:endParaRPr lang="de-DE" altLang="de-DE" sz="18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656034" y="1363971"/>
                <a:ext cx="7935515" cy="4426721"/>
              </a:xfrm>
              <a:blipFill>
                <a:blip r:embed="rId2"/>
                <a:stretch>
                  <a:fillRect l="-1845" t="-1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056CAC93-A5A7-1F40-4C8C-0182D99BBAAD}"/>
                  </a:ext>
                </a:extLst>
              </p:cNvPr>
              <p:cNvSpPr txBox="1"/>
              <p:nvPr/>
            </p:nvSpPr>
            <p:spPr>
              <a:xfrm>
                <a:off x="552451" y="3633824"/>
                <a:ext cx="233976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cap="none" spc="0" dirty="0" smtClean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en-US" sz="3200" b="0" i="1" cap="none" spc="0" dirty="0" smtClean="0">
                              <a:ln w="0"/>
                              <a:solidFill>
                                <a:schemeClr val="accent5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cap="none" spc="0" dirty="0" smtClean="0">
                              <a:ln w="0"/>
                              <a:solidFill>
                                <a:schemeClr val="accent5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3200" b="0" i="0" cap="none" spc="0" dirty="0" smtClean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@[3,4]</m:t>
                      </m:r>
                    </m:oMath>
                  </m:oMathPara>
                </a14:m>
                <a:endParaRPr lang="en-US" sz="32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056CAC93-A5A7-1F40-4C8C-0182D99BB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1" y="3633824"/>
                <a:ext cx="23397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559AB505-522F-96CD-FA44-25F5F959AFD1}"/>
              </a:ext>
            </a:extLst>
          </p:cNvPr>
          <p:cNvSpPr txBox="1"/>
          <p:nvPr/>
        </p:nvSpPr>
        <p:spPr>
          <a:xfrm>
            <a:off x="5669435" y="1681715"/>
            <a:ext cx="1697901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>
                <a:solidFill>
                  <a:schemeClr val="accent5"/>
                </a:solidFill>
              </a:rPr>
              <a:t>   “C(a)”: [ [3,4] ] </a:t>
            </a:r>
          </a:p>
          <a:p>
            <a:r>
              <a:rPr lang="en-US" dirty="0"/>
              <a:t>}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06FA5BD-BD66-51C1-3AD7-79525F9A8E7B}"/>
              </a:ext>
            </a:extLst>
          </p:cNvPr>
          <p:cNvSpPr txBox="1"/>
          <p:nvPr/>
        </p:nvSpPr>
        <p:spPr>
          <a:xfrm>
            <a:off x="5669435" y="1340083"/>
            <a:ext cx="14911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59B946E-473C-6D20-A211-BA5856D8EF21}"/>
                  </a:ext>
                </a:extLst>
              </p:cNvPr>
              <p:cNvSpPr txBox="1"/>
              <p:nvPr/>
            </p:nvSpPr>
            <p:spPr>
              <a:xfrm>
                <a:off x="5730065" y="4429166"/>
                <a:ext cx="21867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de-DE" sz="18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𝑂𝑢𝑡𝑒𝑟𝑚𝑜𝑠𝑡𝐿𝑖𝑡𝑒𝑟𝑎𝑙𝑠</m:t>
                      </m:r>
                    </m:oMath>
                  </m:oMathPara>
                </a14:m>
                <a:endParaRPr lang="en-US" i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59B946E-473C-6D20-A211-BA5856D8E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065" y="4429166"/>
                <a:ext cx="218675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751C898-6056-91F1-6B92-32DF8FD59839}"/>
                  </a:ext>
                </a:extLst>
              </p:cNvPr>
              <p:cNvSpPr txBox="1"/>
              <p:nvPr/>
            </p:nvSpPr>
            <p:spPr>
              <a:xfrm>
                <a:off x="656034" y="4599982"/>
                <a:ext cx="3291276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tx2"/>
                              </a:solidFill>
                            </a:rPr>
                            <m:t>⊟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a:rPr lang="en-US" sz="32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en-US" sz="3200" i="1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32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@[3,4]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751C898-6056-91F1-6B92-32DF8FD59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34" y="4599982"/>
                <a:ext cx="3291276" cy="527580"/>
              </a:xfrm>
              <a:prstGeom prst="rect">
                <a:avLst/>
              </a:prstGeom>
              <a:blipFill>
                <a:blip r:embed="rId5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412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ende: mit Linie mit Rahmen und Akzentuierungsbalken 6">
            <a:extLst>
              <a:ext uri="{FF2B5EF4-FFF2-40B4-BE49-F238E27FC236}">
                <a16:creationId xmlns:a16="http://schemas.microsoft.com/office/drawing/2014/main" id="{721F9A46-0508-EF91-AF83-13DBE233BFDE}"/>
              </a:ext>
            </a:extLst>
          </p:cNvPr>
          <p:cNvSpPr/>
          <p:nvPr/>
        </p:nvSpPr>
        <p:spPr>
          <a:xfrm>
            <a:off x="416459" y="3364302"/>
            <a:ext cx="4267684" cy="2129728"/>
          </a:xfrm>
          <a:prstGeom prst="accentBorderCallout1">
            <a:avLst>
              <a:gd name="adj1" fmla="val 36004"/>
              <a:gd name="adj2" fmla="val 102872"/>
              <a:gd name="adj3" fmla="val 57762"/>
              <a:gd name="adj4" fmla="val 123432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>
                <a:solidFill>
                  <a:schemeClr val="tx1"/>
                </a:solidFill>
              </a:rPr>
              <a:t>Contribution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b="0" dirty="0">
                <a:solidFill>
                  <a:schemeClr val="tx1"/>
                </a:solidFill>
              </a:rPr>
              <a:t>Tracing and </a:t>
            </a:r>
            <a:r>
              <a:rPr lang="de-DE" sz="2400" b="0" dirty="0" err="1">
                <a:solidFill>
                  <a:schemeClr val="tx1"/>
                </a:solidFill>
              </a:rPr>
              <a:t>encoding</a:t>
            </a:r>
            <a:r>
              <a:rPr lang="de-DE" sz="2400" b="0" dirty="0">
                <a:solidFill>
                  <a:schemeClr val="tx1"/>
                </a:solidFill>
              </a:rPr>
              <a:t> </a:t>
            </a:r>
            <a:r>
              <a:rPr lang="de-DE" sz="2400" b="0" dirty="0" err="1">
                <a:solidFill>
                  <a:schemeClr val="tx1"/>
                </a:solidFill>
              </a:rPr>
              <a:t>facts</a:t>
            </a:r>
            <a:endParaRPr lang="de-DE" sz="24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656034" y="1363971"/>
                <a:ext cx="7935515" cy="4426721"/>
              </a:xfrm>
            </p:spPr>
            <p:txBody>
              <a:bodyPr/>
              <a:lstStyle/>
              <a:p>
                <a:pPr defTabSz="684610">
                  <a:defRPr/>
                </a:pPr>
                <a:r>
                  <a:rPr lang="de-DE" altLang="de-DE" sz="1800" dirty="0">
                    <a:latin typeface="+mj-lt"/>
                  </a:rPr>
                  <a:t>The </a:t>
                </a:r>
                <a:r>
                  <a:rPr lang="de-DE" altLang="de-DE" sz="1800" dirty="0" err="1">
                    <a:latin typeface="+mj-lt"/>
                  </a:rPr>
                  <a:t>solutions</a:t>
                </a:r>
                <a:endParaRPr lang="de-DE" altLang="de-DE" sz="1800" dirty="0">
                  <a:latin typeface="+mj-lt"/>
                </a:endParaRPr>
              </a:p>
              <a:p>
                <a:pPr marL="285750" indent="-285750" defTabSz="684610">
                  <a:buFont typeface="Arial" panose="020B0604020202020204" pitchFamily="34" charset="0"/>
                  <a:buChar char="•"/>
                  <a:defRPr/>
                </a:pPr>
                <a:r>
                  <a:rPr lang="de-DE" altLang="de-DE" sz="1800" dirty="0">
                    <a:latin typeface="+mj-lt"/>
                  </a:rPr>
                  <a:t>2 separate (Python) </a:t>
                </a:r>
                <a:r>
                  <a:rPr lang="de-DE" altLang="de-DE" sz="1800" dirty="0" err="1">
                    <a:latin typeface="+mj-lt"/>
                  </a:rPr>
                  <a:t>lists</a:t>
                </a:r>
                <a:r>
                  <a:rPr lang="de-DE" altLang="de-DE" sz="1800" dirty="0">
                    <a:latin typeface="+mj-lt"/>
                  </a:rPr>
                  <a:t>:</a:t>
                </a:r>
              </a:p>
              <a:p>
                <a:pPr marL="582750" lvl="1" indent="-285750" defTabSz="684610">
                  <a:buFont typeface="Wingdings" panose="05000000000000000000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de-DE" sz="16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𝑂𝑢𝑡𝑒𝑟𝑚𝑜𝑠𝑡𝐿𝑖𝑡𝑒𝑟𝑎𝑙𝑠</m:t>
                    </m:r>
                  </m:oMath>
                </a14:m>
                <a:endParaRPr lang="de-DE" altLang="de-DE" sz="1600" i="1" dirty="0">
                  <a:solidFill>
                    <a:schemeClr val="accent5"/>
                  </a:solidFill>
                </a:endParaRPr>
              </a:p>
              <a:p>
                <a:pPr marL="582750" lvl="1" indent="-285750" defTabSz="684610">
                  <a:buFont typeface="Wingdings" panose="05000000000000000000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de-DE" sz="1600" i="1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𝑁𝑒𝑠𝑡𝑒𝑑𝐿𝑖𝑡𝑒𝑟𝑎𝑙𝑠</m:t>
                    </m:r>
                  </m:oMath>
                </a14:m>
                <a:endParaRPr lang="de-DE" altLang="de-DE" sz="1600" i="1" dirty="0"/>
              </a:p>
              <a:p>
                <a:pPr lvl="1" defTabSz="684610">
                  <a:buFont typeface="Arial" panose="020B0604020202020204" pitchFamily="34" charset="0"/>
                  <a:buChar char="•"/>
                  <a:defRPr/>
                </a:pPr>
                <a:r>
                  <a:rPr lang="de-DE" altLang="de-DE" sz="1800" dirty="0"/>
                  <a:t>Tracing </a:t>
                </a:r>
                <a:r>
                  <a:rPr lang="de-DE" altLang="de-DE" sz="1800" dirty="0" err="1"/>
                  <a:t>happens</a:t>
                </a:r>
                <a:r>
                  <a:rPr lang="de-DE" altLang="de-DE" sz="1800" dirty="0"/>
                  <a:t> „in-place“</a:t>
                </a:r>
              </a:p>
              <a:p>
                <a:pPr marL="54000" lvl="1" indent="0" defTabSz="684610">
                  <a:buNone/>
                  <a:defRPr/>
                </a:pPr>
                <a:endParaRPr lang="de-DE" altLang="de-DE" sz="1800" dirty="0"/>
              </a:p>
              <a:p>
                <a:pPr lvl="1" defTabSz="684610">
                  <a:buFont typeface="Arial" panose="020B0604020202020204" pitchFamily="34" charset="0"/>
                  <a:buChar char="•"/>
                  <a:defRPr/>
                </a:pPr>
                <a:endParaRPr lang="de-DE" altLang="de-DE" sz="18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656034" y="1363971"/>
                <a:ext cx="7935515" cy="4426721"/>
              </a:xfrm>
              <a:blipFill>
                <a:blip r:embed="rId2"/>
                <a:stretch>
                  <a:fillRect l="-1845" t="-1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056CAC93-A5A7-1F40-4C8C-0182D99BBAAD}"/>
                  </a:ext>
                </a:extLst>
              </p:cNvPr>
              <p:cNvSpPr txBox="1"/>
              <p:nvPr/>
            </p:nvSpPr>
            <p:spPr>
              <a:xfrm>
                <a:off x="552451" y="3633824"/>
                <a:ext cx="233976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en-US" sz="32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32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@[3,4]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056CAC93-A5A7-1F40-4C8C-0182D99BB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1" y="3633824"/>
                <a:ext cx="2339768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559AB505-522F-96CD-FA44-25F5F959AFD1}"/>
              </a:ext>
            </a:extLst>
          </p:cNvPr>
          <p:cNvSpPr txBox="1"/>
          <p:nvPr/>
        </p:nvSpPr>
        <p:spPr>
          <a:xfrm>
            <a:off x="5669435" y="1681715"/>
            <a:ext cx="3094758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 “C(a)”: [ [3,4] ], </a:t>
            </a:r>
          </a:p>
          <a:p>
            <a:r>
              <a:rPr lang="en-US" dirty="0">
                <a:solidFill>
                  <a:schemeClr val="accent5"/>
                </a:solidFill>
              </a:rPr>
              <a:t>   “</a:t>
            </a:r>
            <a:r>
              <a:rPr lang="en-US" dirty="0" err="1">
                <a:solidFill>
                  <a:schemeClr val="accent5"/>
                </a:solidFill>
              </a:rPr>
              <a:t>Boxminus</a:t>
            </a:r>
            <a:r>
              <a:rPr lang="en-US" dirty="0">
                <a:solidFill>
                  <a:schemeClr val="accent5"/>
                </a:solidFill>
              </a:rPr>
              <a:t>[1,1]B(a)”: [ [3,4] ] </a:t>
            </a:r>
          </a:p>
          <a:p>
            <a:r>
              <a:rPr lang="en-US" dirty="0"/>
              <a:t>}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06FA5BD-BD66-51C1-3AD7-79525F9A8E7B}"/>
              </a:ext>
            </a:extLst>
          </p:cNvPr>
          <p:cNvSpPr txBox="1"/>
          <p:nvPr/>
        </p:nvSpPr>
        <p:spPr>
          <a:xfrm>
            <a:off x="5669435" y="1340083"/>
            <a:ext cx="14911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1EF5E7-62B7-52F0-E41C-7F7E18D9D14B}"/>
                  </a:ext>
                </a:extLst>
              </p:cNvPr>
              <p:cNvSpPr txBox="1"/>
              <p:nvPr/>
            </p:nvSpPr>
            <p:spPr>
              <a:xfrm>
                <a:off x="5730065" y="4429166"/>
                <a:ext cx="21867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de-DE" sz="1800" i="1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𝑂𝑢𝑡𝑒𝑟𝑚𝑜𝑠𝑡𝐿𝑖𝑡𝑒𝑟𝑎𝑙𝑠</m:t>
                      </m:r>
                    </m:oMath>
                  </m:oMathPara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F61EF5E7-62B7-52F0-E41C-7F7E18D9D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065" y="4429166"/>
                <a:ext cx="218675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4B3D713-7CD1-B94E-9871-DD64A2E77284}"/>
                  </a:ext>
                </a:extLst>
              </p:cNvPr>
              <p:cNvSpPr txBox="1"/>
              <p:nvPr/>
            </p:nvSpPr>
            <p:spPr>
              <a:xfrm>
                <a:off x="656034" y="4599982"/>
                <a:ext cx="3291276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n w="0"/>
                              <a:solidFill>
                                <a:schemeClr val="accent5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accent5"/>
                              </a:solidFill>
                            </a:rPr>
                            <m:t>⊟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dirty="0">
                                  <a:ln w="0"/>
                                  <a:solidFill>
                                    <a:schemeClr val="accent5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dirty="0">
                                  <a:ln w="0"/>
                                  <a:solidFill>
                                    <a:schemeClr val="accent5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a:rPr lang="en-US" sz="320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en-US" sz="3200" i="1" dirty="0">
                              <a:ln w="0"/>
                              <a:solidFill>
                                <a:schemeClr val="accent5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ln w="0"/>
                              <a:solidFill>
                                <a:schemeClr val="accent5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320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@[3,4]</m:t>
                      </m:r>
                    </m:oMath>
                  </m:oMathPara>
                </a14:m>
                <a:endParaRPr lang="en-US" sz="32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4B3D713-7CD1-B94E-9871-DD64A2E772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34" y="4599982"/>
                <a:ext cx="3291276" cy="527580"/>
              </a:xfrm>
              <a:prstGeom prst="rect">
                <a:avLst/>
              </a:prstGeom>
              <a:blipFill>
                <a:blip r:embed="rId5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6806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egende: mit Linie mit Rahmen und Akzentuierungsbalken 4">
            <a:extLst>
              <a:ext uri="{FF2B5EF4-FFF2-40B4-BE49-F238E27FC236}">
                <a16:creationId xmlns:a16="http://schemas.microsoft.com/office/drawing/2014/main" id="{8D574CB9-A23D-A11A-1530-69108779B31C}"/>
              </a:ext>
            </a:extLst>
          </p:cNvPr>
          <p:cNvSpPr/>
          <p:nvPr/>
        </p:nvSpPr>
        <p:spPr>
          <a:xfrm>
            <a:off x="416459" y="4373592"/>
            <a:ext cx="4267684" cy="974785"/>
          </a:xfrm>
          <a:prstGeom prst="accentBorderCallout1">
            <a:avLst>
              <a:gd name="adj1" fmla="val 36004"/>
              <a:gd name="adj2" fmla="val 102872"/>
              <a:gd name="adj3" fmla="val 25455"/>
              <a:gd name="adj4" fmla="val 125341"/>
            </a:avLst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>
                <a:solidFill>
                  <a:schemeClr val="tx1"/>
                </a:solidFill>
              </a:rPr>
              <a:t>Contribution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b="0" dirty="0">
                <a:solidFill>
                  <a:schemeClr val="tx1"/>
                </a:solidFill>
              </a:rPr>
              <a:t>Tracing and </a:t>
            </a:r>
            <a:r>
              <a:rPr lang="de-DE" sz="2400" b="0" dirty="0" err="1">
                <a:solidFill>
                  <a:schemeClr val="tx1"/>
                </a:solidFill>
              </a:rPr>
              <a:t>encoding</a:t>
            </a:r>
            <a:r>
              <a:rPr lang="de-DE" sz="2400" b="0" dirty="0">
                <a:solidFill>
                  <a:schemeClr val="tx1"/>
                </a:solidFill>
              </a:rPr>
              <a:t> </a:t>
            </a:r>
            <a:r>
              <a:rPr lang="de-DE" sz="2400" b="0" dirty="0" err="1">
                <a:solidFill>
                  <a:schemeClr val="tx1"/>
                </a:solidFill>
              </a:rPr>
              <a:t>facts</a:t>
            </a:r>
            <a:endParaRPr lang="de-DE" sz="2400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656034" y="1363971"/>
                <a:ext cx="7935515" cy="4426721"/>
              </a:xfrm>
            </p:spPr>
            <p:txBody>
              <a:bodyPr/>
              <a:lstStyle/>
              <a:p>
                <a:pPr defTabSz="684610">
                  <a:defRPr/>
                </a:pPr>
                <a:r>
                  <a:rPr lang="de-DE" altLang="de-DE" sz="1800" dirty="0">
                    <a:latin typeface="+mj-lt"/>
                  </a:rPr>
                  <a:t>The </a:t>
                </a:r>
                <a:r>
                  <a:rPr lang="de-DE" altLang="de-DE" sz="1800" dirty="0" err="1">
                    <a:latin typeface="+mj-lt"/>
                  </a:rPr>
                  <a:t>solutions</a:t>
                </a:r>
                <a:endParaRPr lang="de-DE" altLang="de-DE" sz="1800" dirty="0">
                  <a:latin typeface="+mj-lt"/>
                </a:endParaRPr>
              </a:p>
              <a:p>
                <a:pPr marL="285750" indent="-285750" defTabSz="684610">
                  <a:buFont typeface="Arial" panose="020B0604020202020204" pitchFamily="34" charset="0"/>
                  <a:buChar char="•"/>
                  <a:defRPr/>
                </a:pPr>
                <a:r>
                  <a:rPr lang="de-DE" altLang="de-DE" sz="1800" dirty="0">
                    <a:latin typeface="+mj-lt"/>
                  </a:rPr>
                  <a:t>2 separate (Python) </a:t>
                </a:r>
                <a:r>
                  <a:rPr lang="de-DE" altLang="de-DE" sz="1800" dirty="0" err="1">
                    <a:latin typeface="+mj-lt"/>
                  </a:rPr>
                  <a:t>lists</a:t>
                </a:r>
                <a:r>
                  <a:rPr lang="de-DE" altLang="de-DE" sz="1800" dirty="0">
                    <a:latin typeface="+mj-lt"/>
                  </a:rPr>
                  <a:t>:</a:t>
                </a:r>
              </a:p>
              <a:p>
                <a:pPr marL="582750" lvl="1" indent="-285750" defTabSz="684610">
                  <a:buFont typeface="Wingdings" panose="05000000000000000000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de-DE" sz="1600" b="0" i="1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𝑂𝑢𝑡𝑒𝑟𝑚𝑜𝑠𝑡𝐿𝑖𝑡𝑒𝑟𝑎𝑙𝑠</m:t>
                    </m:r>
                  </m:oMath>
                </a14:m>
                <a:endParaRPr lang="de-DE" altLang="de-DE" sz="1600" i="1" dirty="0">
                  <a:latin typeface="+mj-lt"/>
                </a:endParaRPr>
              </a:p>
              <a:p>
                <a:pPr marL="582750" lvl="1" indent="-285750" defTabSz="684610">
                  <a:buFont typeface="Wingdings" panose="05000000000000000000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de-DE" sz="1600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𝑁𝑒𝑠𝑡𝑒𝑑𝐿𝑖𝑡𝑒𝑟𝑎𝑙𝑠</m:t>
                    </m:r>
                  </m:oMath>
                </a14:m>
                <a:endParaRPr lang="de-DE" altLang="de-DE" sz="1600" i="1" dirty="0">
                  <a:latin typeface="+mj-lt"/>
                </a:endParaRPr>
              </a:p>
              <a:p>
                <a:pPr lvl="1" defTabSz="684610">
                  <a:buFont typeface="Arial" panose="020B0604020202020204" pitchFamily="34" charset="0"/>
                  <a:buChar char="•"/>
                  <a:defRPr/>
                </a:pPr>
                <a:r>
                  <a:rPr lang="de-DE" altLang="de-DE" sz="1800" dirty="0"/>
                  <a:t>Tracing </a:t>
                </a:r>
                <a:r>
                  <a:rPr lang="de-DE" altLang="de-DE" sz="1800" dirty="0" err="1"/>
                  <a:t>happens</a:t>
                </a:r>
                <a:r>
                  <a:rPr lang="de-DE" altLang="de-DE" sz="1800" dirty="0"/>
                  <a:t> „in-place“</a:t>
                </a:r>
              </a:p>
              <a:p>
                <a:pPr marL="54000" lvl="1" indent="0" defTabSz="684610">
                  <a:buNone/>
                  <a:defRPr/>
                </a:pPr>
                <a:endParaRPr lang="de-DE" altLang="de-DE" sz="1800" dirty="0"/>
              </a:p>
              <a:p>
                <a:pPr lvl="1" defTabSz="684610">
                  <a:buFont typeface="Arial" panose="020B0604020202020204" pitchFamily="34" charset="0"/>
                  <a:buChar char="•"/>
                  <a:defRPr/>
                </a:pPr>
                <a:endParaRPr lang="de-DE" altLang="de-DE" sz="1800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656034" y="1363971"/>
                <a:ext cx="7935515" cy="4426721"/>
              </a:xfrm>
              <a:blipFill>
                <a:blip r:embed="rId2"/>
                <a:stretch>
                  <a:fillRect l="-1845" t="-1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014620F-6257-2E8B-950A-6AAB2E89347F}"/>
                  </a:ext>
                </a:extLst>
              </p:cNvPr>
              <p:cNvSpPr txBox="1"/>
              <p:nvPr/>
            </p:nvSpPr>
            <p:spPr>
              <a:xfrm>
                <a:off x="5855062" y="4402254"/>
                <a:ext cx="17956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de-DE" sz="1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𝑁𝑒𝑠𝑡𝑒𝑑𝐿𝑖𝑡𝑒𝑟𝑎𝑙𝑠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6014620F-6257-2E8B-950A-6AAB2E893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062" y="4402254"/>
                <a:ext cx="179562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056CAC93-A5A7-1F40-4C8C-0182D99BBAAD}"/>
                  </a:ext>
                </a:extLst>
              </p:cNvPr>
              <p:cNvSpPr txBox="1"/>
              <p:nvPr/>
            </p:nvSpPr>
            <p:spPr>
              <a:xfrm>
                <a:off x="552451" y="3633824"/>
                <a:ext cx="233976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en-US" sz="32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32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@[3,4]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056CAC93-A5A7-1F40-4C8C-0182D99BB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1" y="3633824"/>
                <a:ext cx="2339768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EC19A26B-0A1D-8068-CDE9-AF6D43E83995}"/>
              </a:ext>
            </a:extLst>
          </p:cNvPr>
          <p:cNvSpPr txBox="1"/>
          <p:nvPr/>
        </p:nvSpPr>
        <p:spPr>
          <a:xfrm>
            <a:off x="5243682" y="1624674"/>
            <a:ext cx="25671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>
                <a:solidFill>
                  <a:schemeClr val="accent4"/>
                </a:solidFill>
              </a:rPr>
              <a:t>   “</a:t>
            </a:r>
            <a:r>
              <a:rPr lang="en-US" dirty="0" err="1">
                <a:solidFill>
                  <a:schemeClr val="accent4"/>
                </a:solidFill>
              </a:rPr>
              <a:t>Boxminus</a:t>
            </a:r>
            <a:r>
              <a:rPr lang="en-US" dirty="0">
                <a:solidFill>
                  <a:schemeClr val="accent4"/>
                </a:solidFill>
              </a:rPr>
              <a:t>[1,1]B(a)”: [</a:t>
            </a:r>
          </a:p>
          <a:p>
            <a:r>
              <a:rPr lang="en-US" dirty="0">
                <a:solidFill>
                  <a:schemeClr val="accent4"/>
                </a:solidFill>
              </a:rPr>
              <a:t>      { </a:t>
            </a:r>
          </a:p>
          <a:p>
            <a:r>
              <a:rPr lang="en-US" dirty="0">
                <a:solidFill>
                  <a:schemeClr val="accent4"/>
                </a:solidFill>
              </a:rPr>
              <a:t>         “</a:t>
            </a:r>
            <a:r>
              <a:rPr lang="en-US" dirty="0" err="1">
                <a:solidFill>
                  <a:schemeClr val="accent4"/>
                </a:solidFill>
              </a:rPr>
              <a:t>in_interval</a:t>
            </a:r>
            <a:r>
              <a:rPr lang="en-US" dirty="0">
                <a:solidFill>
                  <a:schemeClr val="accent4"/>
                </a:solidFill>
              </a:rPr>
              <a:t>”: [2,3],</a:t>
            </a:r>
          </a:p>
          <a:p>
            <a:r>
              <a:rPr lang="en-US" dirty="0">
                <a:solidFill>
                  <a:schemeClr val="accent4"/>
                </a:solidFill>
              </a:rPr>
              <a:t>         “</a:t>
            </a:r>
            <a:r>
              <a:rPr lang="en-US" dirty="0" err="1">
                <a:solidFill>
                  <a:schemeClr val="accent4"/>
                </a:solidFill>
              </a:rPr>
              <a:t>out_interval</a:t>
            </a:r>
            <a:r>
              <a:rPr lang="en-US" dirty="0">
                <a:solidFill>
                  <a:schemeClr val="accent4"/>
                </a:solidFill>
              </a:rPr>
              <a:t>”: [3,4]</a:t>
            </a:r>
          </a:p>
          <a:p>
            <a:r>
              <a:rPr lang="en-US" dirty="0">
                <a:solidFill>
                  <a:schemeClr val="accent4"/>
                </a:solidFill>
              </a:rPr>
              <a:t>         “alpha”: “B(a)”,</a:t>
            </a:r>
          </a:p>
          <a:p>
            <a:r>
              <a:rPr lang="en-US" dirty="0">
                <a:solidFill>
                  <a:schemeClr val="accent4"/>
                </a:solidFill>
              </a:rPr>
              <a:t>         “rule”: “</a:t>
            </a:r>
            <a:r>
              <a:rPr lang="en-US" dirty="0" err="1">
                <a:solidFill>
                  <a:schemeClr val="accent4"/>
                </a:solidFill>
              </a:rPr>
              <a:t>boxminus</a:t>
            </a:r>
            <a:r>
              <a:rPr lang="en-US" dirty="0">
                <a:solidFill>
                  <a:schemeClr val="accent4"/>
                </a:solidFill>
              </a:rPr>
              <a:t>”,</a:t>
            </a:r>
          </a:p>
          <a:p>
            <a:r>
              <a:rPr lang="en-US" dirty="0">
                <a:solidFill>
                  <a:schemeClr val="accent4"/>
                </a:solidFill>
              </a:rPr>
              <a:t>       }</a:t>
            </a:r>
          </a:p>
          <a:p>
            <a:r>
              <a:rPr lang="en-US" dirty="0">
                <a:solidFill>
                  <a:schemeClr val="accent4"/>
                </a:solidFill>
              </a:rPr>
              <a:t>   ] 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C58E80-4397-3CBB-68B9-2C771DE77B2C}"/>
              </a:ext>
            </a:extLst>
          </p:cNvPr>
          <p:cNvSpPr txBox="1"/>
          <p:nvPr/>
        </p:nvSpPr>
        <p:spPr>
          <a:xfrm>
            <a:off x="5243682" y="1326496"/>
            <a:ext cx="14911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BEEE4CF-718E-927F-BA6B-A7193E650D9A}"/>
                  </a:ext>
                </a:extLst>
              </p:cNvPr>
              <p:cNvSpPr txBox="1"/>
              <p:nvPr/>
            </p:nvSpPr>
            <p:spPr>
              <a:xfrm>
                <a:off x="656034" y="4599982"/>
                <a:ext cx="3291276" cy="5275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n w="0"/>
                              <a:solidFill>
                                <a:schemeClr val="accent4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chemeClr val="accent4"/>
                              </a:solidFill>
                            </a:rPr>
                            <m:t>⊟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 dirty="0">
                                  <a:ln w="0"/>
                                  <a:solidFill>
                                    <a:schemeClr val="accent4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dirty="0">
                                  <a:ln w="0"/>
                                  <a:solidFill>
                                    <a:schemeClr val="accent4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a:rPr lang="en-US" sz="3200" dirty="0">
                          <a:ln w="0"/>
                          <a:solidFill>
                            <a:schemeClr val="accent4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en-US" sz="3200" i="1" dirty="0">
                              <a:ln w="0"/>
                              <a:solidFill>
                                <a:schemeClr val="accent4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3200" b="0" i="0" dirty="0" smtClean="0">
                              <a:ln w="0"/>
                              <a:solidFill>
                                <a:schemeClr val="accent4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3200" dirty="0">
                          <a:ln w="0"/>
                          <a:solidFill>
                            <a:schemeClr val="accent4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@[3,4]</m:t>
                      </m:r>
                    </m:oMath>
                  </m:oMathPara>
                </a14:m>
                <a:endParaRPr lang="en-US" sz="32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BEEE4CF-718E-927F-BA6B-A7193E650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34" y="4599982"/>
                <a:ext cx="3291276" cy="527580"/>
              </a:xfrm>
              <a:prstGeom prst="rect">
                <a:avLst/>
              </a:prstGeom>
              <a:blipFill>
                <a:blip r:embed="rId5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8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2C544BA-8312-8A1C-01B3-C765527D69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19" y="3141551"/>
            <a:ext cx="3905130" cy="26046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/>
              <a:t>Introduction</a:t>
            </a:r>
            <a:br>
              <a:rPr lang="de-DE" sz="2400" dirty="0"/>
            </a:br>
            <a:r>
              <a:rPr lang="de-DE" sz="2400" b="0" dirty="0" err="1"/>
              <a:t>Artificial</a:t>
            </a:r>
            <a:r>
              <a:rPr lang="de-DE" sz="2400" b="0" dirty="0"/>
              <a:t> </a:t>
            </a:r>
            <a:r>
              <a:rPr lang="de-DE" sz="2400" b="0" dirty="0" err="1"/>
              <a:t>Intelligence</a:t>
            </a:r>
            <a:r>
              <a:rPr lang="de-DE" sz="2400" b="0" dirty="0"/>
              <a:t> and </a:t>
            </a:r>
            <a:r>
              <a:rPr lang="en-US" sz="2400" b="0" dirty="0" err="1"/>
              <a:t>Explainability</a:t>
            </a:r>
            <a:endParaRPr lang="de-DE" sz="240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D59973D-0938-40F5-87A1-E826C248988A}"/>
              </a:ext>
            </a:extLst>
          </p:cNvPr>
          <p:cNvSpPr txBox="1">
            <a:spLocks/>
          </p:cNvSpPr>
          <p:nvPr/>
        </p:nvSpPr>
        <p:spPr>
          <a:xfrm>
            <a:off x="656034" y="1639335"/>
            <a:ext cx="7935515" cy="419744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L="7200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None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L="2520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L="576000" marR="0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L="39600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4610">
              <a:spcBef>
                <a:spcPts val="450"/>
              </a:spcBef>
              <a:defRPr/>
            </a:pPr>
            <a:r>
              <a:rPr lang="de-DE" altLang="de-DE" sz="1800" dirty="0"/>
              <a:t>Sub-</a:t>
            </a:r>
            <a:r>
              <a:rPr lang="de-DE" altLang="de-DE" sz="1800" dirty="0" err="1"/>
              <a:t>symbolic</a:t>
            </a:r>
            <a:r>
              <a:rPr lang="de-DE" altLang="de-DE" sz="1800" dirty="0"/>
              <a:t> </a:t>
            </a:r>
            <a:r>
              <a:rPr lang="de-DE" altLang="de-DE" sz="1800" dirty="0" err="1"/>
              <a:t>Artificial</a:t>
            </a:r>
            <a:r>
              <a:rPr lang="de-DE" altLang="de-DE" sz="1800" dirty="0"/>
              <a:t> </a:t>
            </a:r>
            <a:r>
              <a:rPr lang="de-DE" altLang="de-DE" sz="1800" dirty="0" err="1"/>
              <a:t>Intellence</a:t>
            </a:r>
            <a:r>
              <a:rPr lang="de-DE" altLang="de-DE" sz="1800" dirty="0"/>
              <a:t> (</a:t>
            </a:r>
            <a:r>
              <a:rPr lang="de-DE" altLang="de-DE" sz="1800" i="1" dirty="0"/>
              <a:t>AI</a:t>
            </a:r>
            <a:r>
              <a:rPr lang="de-DE" altLang="de-DE" sz="1800" dirty="0"/>
              <a:t>):</a:t>
            </a:r>
          </a:p>
          <a:p>
            <a:pPr marL="537750" lvl="2" indent="-285750" defTabSz="684610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r>
              <a:rPr lang="de-DE" altLang="de-DE" sz="1800" dirty="0"/>
              <a:t>Dataset-</a:t>
            </a:r>
            <a:r>
              <a:rPr lang="de-DE" altLang="de-DE" sz="1800" dirty="0" err="1"/>
              <a:t>based</a:t>
            </a:r>
            <a:endParaRPr lang="de-DE" altLang="de-DE" sz="1800" dirty="0"/>
          </a:p>
          <a:p>
            <a:pPr marL="537750" lvl="2" indent="-285750" defTabSz="684610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r>
              <a:rPr lang="de-DE" altLang="de-DE" sz="1800" dirty="0" err="1"/>
              <a:t>Computationally</a:t>
            </a:r>
            <a:r>
              <a:rPr lang="de-DE" altLang="de-DE" sz="1800" dirty="0"/>
              <a:t> expensive</a:t>
            </a:r>
          </a:p>
          <a:p>
            <a:pPr marL="537750" lvl="2" indent="-285750" defTabSz="684610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r>
              <a:rPr lang="de-DE" altLang="de-DE" sz="1800" dirty="0" err="1"/>
              <a:t>No</a:t>
            </a:r>
            <a:r>
              <a:rPr lang="de-DE" altLang="de-DE" sz="1800" dirty="0"/>
              <a:t> </a:t>
            </a:r>
            <a:r>
              <a:rPr lang="de-DE" altLang="de-DE" sz="1800" dirty="0" err="1"/>
              <a:t>explanation</a:t>
            </a:r>
            <a:r>
              <a:rPr lang="de-DE" altLang="de-DE" sz="1800" dirty="0"/>
              <a:t> </a:t>
            </a:r>
            <a:r>
              <a:rPr lang="de-DE" altLang="de-DE" sz="1800" dirty="0" err="1"/>
              <a:t>for</a:t>
            </a:r>
            <a:r>
              <a:rPr lang="de-DE" altLang="de-DE" sz="1800" dirty="0"/>
              <a:t> </a:t>
            </a:r>
            <a:r>
              <a:rPr lang="de-DE" altLang="de-DE" sz="1800" dirty="0" err="1"/>
              <a:t>inferences</a:t>
            </a:r>
            <a:r>
              <a:rPr lang="de-DE" altLang="de-DE" sz="1800" dirty="0"/>
              <a:t> (</a:t>
            </a:r>
            <a:r>
              <a:rPr lang="de-DE" altLang="de-DE" sz="1800" dirty="0" err="1"/>
              <a:t>blackbox</a:t>
            </a:r>
            <a:r>
              <a:rPr lang="de-DE" altLang="de-DE" sz="1800" dirty="0"/>
              <a:t>)</a:t>
            </a:r>
          </a:p>
          <a:p>
            <a:pPr marL="537750" lvl="2" indent="-285750" defTabSz="684610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endParaRPr lang="de-DE" altLang="de-DE" sz="1800" dirty="0"/>
          </a:p>
          <a:p>
            <a:pPr defTabSz="684610">
              <a:spcBef>
                <a:spcPts val="450"/>
              </a:spcBef>
              <a:defRPr/>
            </a:pPr>
            <a:r>
              <a:rPr lang="de-DE" altLang="de-DE" sz="1800" dirty="0" err="1"/>
              <a:t>Symbolic</a:t>
            </a:r>
            <a:r>
              <a:rPr lang="de-DE" altLang="de-DE" sz="1800" dirty="0"/>
              <a:t> AI:</a:t>
            </a:r>
          </a:p>
          <a:p>
            <a:pPr marL="537750" lvl="2" indent="-285750" defTabSz="684610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r>
              <a:rPr lang="de-DE" altLang="de-DE" sz="1800" dirty="0" err="1"/>
              <a:t>Often</a:t>
            </a:r>
            <a:r>
              <a:rPr lang="de-DE" altLang="de-DE" sz="1800" dirty="0"/>
              <a:t> </a:t>
            </a:r>
            <a:r>
              <a:rPr lang="de-DE" altLang="de-DE" sz="1800" dirty="0" err="1"/>
              <a:t>cheaper</a:t>
            </a:r>
            <a:r>
              <a:rPr lang="de-DE" altLang="de-DE" sz="1800" dirty="0"/>
              <a:t> (but </a:t>
            </a:r>
            <a:r>
              <a:rPr lang="de-DE" altLang="de-DE" sz="1800" dirty="0" err="1"/>
              <a:t>narrower</a:t>
            </a:r>
            <a:r>
              <a:rPr lang="de-DE" altLang="de-DE" sz="1800" dirty="0"/>
              <a:t>)</a:t>
            </a:r>
          </a:p>
          <a:p>
            <a:pPr marL="537750" lvl="2" indent="-285750" defTabSz="684610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r>
              <a:rPr lang="de-DE" altLang="de-DE" sz="1800" dirty="0"/>
              <a:t>Native support </a:t>
            </a:r>
            <a:r>
              <a:rPr lang="de-DE" altLang="de-DE" sz="1800" dirty="0" err="1"/>
              <a:t>for</a:t>
            </a:r>
            <a:r>
              <a:rPr lang="de-DE" altLang="de-DE" sz="1800" dirty="0"/>
              <a:t> </a:t>
            </a:r>
            <a:r>
              <a:rPr lang="de-DE" altLang="de-DE" sz="1800" dirty="0" err="1"/>
              <a:t>explainability</a:t>
            </a:r>
            <a:endParaRPr lang="de-DE" altLang="de-DE" sz="1800" dirty="0"/>
          </a:p>
          <a:p>
            <a:pPr marL="537750" lvl="2" indent="-285750" defTabSz="684610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r>
              <a:rPr lang="de-DE" altLang="de-DE" sz="1800" dirty="0" err="1"/>
              <a:t>Logic-based</a:t>
            </a:r>
            <a:endParaRPr lang="de-DE" altLang="de-DE" sz="1800" dirty="0"/>
          </a:p>
          <a:p>
            <a:pPr marL="861750" lvl="3" indent="-285750" defTabSz="684610">
              <a:spcBef>
                <a:spcPts val="450"/>
              </a:spcBef>
              <a:buFont typeface="Wingdings" panose="05000000000000000000" pitchFamily="2" charset="2"/>
              <a:buChar char="Ø"/>
              <a:defRPr/>
            </a:pPr>
            <a:r>
              <a:rPr lang="de-DE" altLang="de-DE" sz="1800" dirty="0" err="1"/>
              <a:t>DatalogMTL</a:t>
            </a:r>
            <a:endParaRPr lang="de-DE" altLang="de-DE" sz="1800" dirty="0"/>
          </a:p>
          <a:p>
            <a:pPr marL="537750" lvl="2" indent="-285750" defTabSz="684610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endParaRPr lang="de-DE" altLang="de-DE" sz="1800" dirty="0"/>
          </a:p>
          <a:p>
            <a:pPr marL="537750" lvl="2" indent="-285750" defTabSz="684610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endParaRPr lang="de-DE" altLang="de-DE" sz="1800" dirty="0"/>
          </a:p>
          <a:p>
            <a:pPr lvl="1" defTabSz="684610">
              <a:spcBef>
                <a:spcPts val="450"/>
              </a:spcBef>
              <a:defRPr/>
            </a:pPr>
            <a:endParaRPr lang="de-DE" altLang="de-DE" sz="1800" dirty="0"/>
          </a:p>
          <a:p>
            <a:pPr defTabSz="684610">
              <a:spcBef>
                <a:spcPts val="450"/>
              </a:spcBef>
              <a:defRPr/>
            </a:pPr>
            <a:endParaRPr lang="de-DE" altLang="de-DE" sz="1800" dirty="0"/>
          </a:p>
          <a:p>
            <a:pPr defTabSz="684610">
              <a:spcBef>
                <a:spcPts val="450"/>
              </a:spcBef>
              <a:defRPr/>
            </a:pPr>
            <a:endParaRPr lang="de-DE" altLang="de-DE" sz="1800" dirty="0"/>
          </a:p>
          <a:p>
            <a:pPr lvl="1" defTabSz="684610">
              <a:spcBef>
                <a:spcPts val="450"/>
              </a:spcBef>
              <a:defRPr/>
            </a:pPr>
            <a:endParaRPr lang="de-DE" altLang="de-DE" dirty="0"/>
          </a:p>
          <a:p>
            <a:pPr lvl="1" defTabSz="684610">
              <a:spcBef>
                <a:spcPts val="450"/>
              </a:spcBef>
              <a:defRPr/>
            </a:pPr>
            <a:endParaRPr lang="de-DE" altLang="de-DE" dirty="0"/>
          </a:p>
          <a:p>
            <a:pPr lvl="1" defTabSz="684610">
              <a:spcBef>
                <a:spcPts val="450"/>
              </a:spcBef>
              <a:defRPr/>
            </a:pPr>
            <a:endParaRPr lang="de-DE" alt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5C8F4A4-0945-8ACB-F101-502B7D581922}"/>
              </a:ext>
            </a:extLst>
          </p:cNvPr>
          <p:cNvSpPr txBox="1"/>
          <p:nvPr/>
        </p:nvSpPr>
        <p:spPr>
          <a:xfrm>
            <a:off x="5152941" y="5754310"/>
            <a:ext cx="3335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Source: https://www.istockphoto.com/de/foto/k%C3%BCnstliche-intelligenz-und-zukunftskonzept-gm1034901762-277068420</a:t>
            </a:r>
          </a:p>
        </p:txBody>
      </p:sp>
    </p:spTree>
    <p:extLst>
      <p:ext uri="{BB962C8B-B14F-4D97-AF65-F5344CB8AC3E}">
        <p14:creationId xmlns:p14="http://schemas.microsoft.com/office/powerpoint/2010/main" val="1675818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>
                <a:solidFill>
                  <a:schemeClr val="tx1"/>
                </a:solidFill>
              </a:rPr>
              <a:t>Contribution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b="0" dirty="0">
                <a:solidFill>
                  <a:schemeClr val="tx1"/>
                </a:solidFill>
              </a:rPr>
              <a:t>Tracing and </a:t>
            </a:r>
            <a:r>
              <a:rPr lang="de-DE" sz="2400" b="0" dirty="0" err="1">
                <a:solidFill>
                  <a:schemeClr val="tx1"/>
                </a:solidFill>
              </a:rPr>
              <a:t>encoding</a:t>
            </a:r>
            <a:r>
              <a:rPr lang="de-DE" sz="2400" b="0" dirty="0">
                <a:solidFill>
                  <a:schemeClr val="tx1"/>
                </a:solidFill>
              </a:rPr>
              <a:t> </a:t>
            </a:r>
            <a:r>
              <a:rPr lang="de-DE" sz="2400" b="0" dirty="0" err="1">
                <a:solidFill>
                  <a:schemeClr val="tx1"/>
                </a:solidFill>
              </a:rPr>
              <a:t>facts</a:t>
            </a:r>
            <a:endParaRPr lang="de-DE" sz="2400" b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656034" y="1363971"/>
            <a:ext cx="7935515" cy="4426721"/>
          </a:xfrm>
        </p:spPr>
        <p:txBody>
          <a:bodyPr/>
          <a:lstStyle/>
          <a:p>
            <a:pPr marL="54000" lvl="1" indent="0" defTabSz="684610">
              <a:buNone/>
              <a:defRPr/>
            </a:pPr>
            <a:endParaRPr lang="de-DE" altLang="de-DE" sz="1800" dirty="0"/>
          </a:p>
          <a:p>
            <a:pPr lvl="1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C19A26B-0A1D-8068-CDE9-AF6D43E83995}"/>
              </a:ext>
            </a:extLst>
          </p:cNvPr>
          <p:cNvSpPr txBox="1"/>
          <p:nvPr/>
        </p:nvSpPr>
        <p:spPr>
          <a:xfrm>
            <a:off x="656034" y="1666839"/>
            <a:ext cx="25671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>
                <a:solidFill>
                  <a:schemeClr val="accent4"/>
                </a:solidFill>
              </a:rPr>
              <a:t>   “</a:t>
            </a:r>
            <a:r>
              <a:rPr lang="en-US" dirty="0" err="1">
                <a:solidFill>
                  <a:schemeClr val="accent4"/>
                </a:solidFill>
              </a:rPr>
              <a:t>Boxminus</a:t>
            </a:r>
            <a:r>
              <a:rPr lang="en-US" dirty="0">
                <a:solidFill>
                  <a:schemeClr val="accent4"/>
                </a:solidFill>
              </a:rPr>
              <a:t>[1,1]B(a)”: [</a:t>
            </a:r>
          </a:p>
          <a:p>
            <a:r>
              <a:rPr lang="en-US" dirty="0">
                <a:solidFill>
                  <a:schemeClr val="accent4"/>
                </a:solidFill>
              </a:rPr>
              <a:t>      { </a:t>
            </a:r>
          </a:p>
          <a:p>
            <a:r>
              <a:rPr lang="en-US" dirty="0">
                <a:solidFill>
                  <a:schemeClr val="accent4"/>
                </a:solidFill>
              </a:rPr>
              <a:t>         “</a:t>
            </a:r>
            <a:r>
              <a:rPr lang="en-US" dirty="0" err="1">
                <a:solidFill>
                  <a:schemeClr val="accent4"/>
                </a:solidFill>
              </a:rPr>
              <a:t>in_interval</a:t>
            </a:r>
            <a:r>
              <a:rPr lang="en-US" dirty="0">
                <a:solidFill>
                  <a:schemeClr val="accent4"/>
                </a:solidFill>
              </a:rPr>
              <a:t>”:  [2,3],</a:t>
            </a:r>
          </a:p>
          <a:p>
            <a:r>
              <a:rPr lang="en-US" dirty="0">
                <a:solidFill>
                  <a:schemeClr val="accent4"/>
                </a:solidFill>
              </a:rPr>
              <a:t>         “</a:t>
            </a:r>
            <a:r>
              <a:rPr lang="en-US" dirty="0" err="1">
                <a:solidFill>
                  <a:schemeClr val="accent4"/>
                </a:solidFill>
              </a:rPr>
              <a:t>out_interval</a:t>
            </a:r>
            <a:r>
              <a:rPr lang="en-US" dirty="0">
                <a:solidFill>
                  <a:schemeClr val="accent4"/>
                </a:solidFill>
              </a:rPr>
              <a:t>”: [3,4]</a:t>
            </a:r>
          </a:p>
          <a:p>
            <a:r>
              <a:rPr lang="en-US" dirty="0">
                <a:solidFill>
                  <a:schemeClr val="accent4"/>
                </a:solidFill>
              </a:rPr>
              <a:t>         “alpha”: “B(a)”,</a:t>
            </a:r>
          </a:p>
          <a:p>
            <a:r>
              <a:rPr lang="en-US" dirty="0">
                <a:solidFill>
                  <a:schemeClr val="accent4"/>
                </a:solidFill>
              </a:rPr>
              <a:t>         “rule”: “</a:t>
            </a:r>
            <a:r>
              <a:rPr lang="en-US" dirty="0" err="1">
                <a:solidFill>
                  <a:schemeClr val="accent4"/>
                </a:solidFill>
              </a:rPr>
              <a:t>boxminus</a:t>
            </a:r>
            <a:r>
              <a:rPr lang="en-US" dirty="0">
                <a:solidFill>
                  <a:schemeClr val="accent4"/>
                </a:solidFill>
              </a:rPr>
              <a:t>”,</a:t>
            </a:r>
          </a:p>
          <a:p>
            <a:r>
              <a:rPr lang="en-US" dirty="0">
                <a:solidFill>
                  <a:schemeClr val="accent4"/>
                </a:solidFill>
              </a:rPr>
              <a:t>       }</a:t>
            </a:r>
          </a:p>
          <a:p>
            <a:r>
              <a:rPr lang="en-US" dirty="0">
                <a:solidFill>
                  <a:schemeClr val="accent4"/>
                </a:solidFill>
              </a:rPr>
              <a:t>   ] 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C58E80-4397-3CBB-68B9-2C771DE77B2C}"/>
              </a:ext>
            </a:extLst>
          </p:cNvPr>
          <p:cNvSpPr txBox="1"/>
          <p:nvPr/>
        </p:nvSpPr>
        <p:spPr>
          <a:xfrm>
            <a:off x="656034" y="1368661"/>
            <a:ext cx="149111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encoding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4787B1B-4D17-0ACE-5E39-7A2979C97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734" y="1215639"/>
            <a:ext cx="2917226" cy="442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12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>
                <a:solidFill>
                  <a:schemeClr val="tx1"/>
                </a:solidFill>
              </a:rPr>
              <a:t>Contribution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b="0" dirty="0">
                <a:solidFill>
                  <a:schemeClr val="tx1"/>
                </a:solidFill>
              </a:rPr>
              <a:t>Running </a:t>
            </a:r>
            <a:r>
              <a:rPr lang="de-DE" sz="2400" b="0" dirty="0" err="1">
                <a:solidFill>
                  <a:schemeClr val="tx1"/>
                </a:solidFill>
              </a:rPr>
              <a:t>example</a:t>
            </a:r>
            <a:endParaRPr lang="de-DE" sz="2400" b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656035" y="1363971"/>
            <a:ext cx="7831932" cy="4426721"/>
          </a:xfrm>
        </p:spPr>
        <p:txBody>
          <a:bodyPr/>
          <a:lstStyle/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>
              <a:latin typeface="+mj-lt"/>
            </a:endParaRP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600" dirty="0"/>
          </a:p>
          <a:p>
            <a:pPr lvl="1" defTabSz="684610">
              <a:defRPr/>
            </a:pPr>
            <a:endParaRPr lang="de-DE" altLang="de-D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867B00FF-0386-BF7D-9812-3D63BBDD3C6B}"/>
                  </a:ext>
                </a:extLst>
              </p:cNvPr>
              <p:cNvSpPr/>
              <p:nvPr/>
            </p:nvSpPr>
            <p:spPr>
              <a:xfrm>
                <a:off x="656033" y="3204847"/>
                <a:ext cx="4476598" cy="2539345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4610">
                  <a:defRPr/>
                </a:pPr>
                <a:r>
                  <a:rPr lang="de-DE" altLang="de-DE" sz="1800" i="1" u="sng" dirty="0">
                    <a:solidFill>
                      <a:schemeClr val="tx1"/>
                    </a:solidFill>
                    <a:latin typeface="+mj-lt"/>
                  </a:rPr>
                  <a:t>The </a:t>
                </a:r>
                <a:r>
                  <a:rPr lang="de-DE" altLang="de-DE" sz="1800" i="1" u="sng" dirty="0" err="1">
                    <a:solidFill>
                      <a:schemeClr val="tx1"/>
                    </a:solidFill>
                    <a:latin typeface="+mj-lt"/>
                  </a:rPr>
                  <a:t>protocol</a:t>
                </a:r>
                <a:r>
                  <a:rPr lang="de-DE" altLang="de-DE" sz="1800" i="1" u="sng" dirty="0">
                    <a:solidFill>
                      <a:schemeClr val="tx1"/>
                    </a:solidFill>
                    <a:latin typeface="+mj-lt"/>
                  </a:rPr>
                  <a:t>:</a:t>
                </a:r>
              </a:p>
              <a:p>
                <a:pPr defTabSz="684610">
                  <a:defRPr/>
                </a:pPr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defTabSz="684610">
                  <a:defRPr/>
                </a:pP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For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each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rule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in </a:t>
                </a:r>
                <a14:m>
                  <m:oMath xmlns:m="http://schemas.openxmlformats.org/officeDocument/2006/math">
                    <m:r>
                      <a:rPr lang="de-DE" alt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de-DE" sz="1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Ground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the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rule</a:t>
                </a:r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Find time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points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of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body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literals</a:t>
                </a:r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u="sng" dirty="0">
                    <a:solidFill>
                      <a:schemeClr val="tx1"/>
                    </a:solidFill>
                    <a:latin typeface="+mj-lt"/>
                  </a:rPr>
                  <a:t>Find </a:t>
                </a:r>
                <a:r>
                  <a:rPr lang="de-DE" altLang="de-DE" sz="1800" u="sng" dirty="0" err="1">
                    <a:solidFill>
                      <a:schemeClr val="tx1"/>
                    </a:solidFill>
                    <a:latin typeface="+mj-lt"/>
                  </a:rPr>
                  <a:t>the</a:t>
                </a:r>
                <a:r>
                  <a:rPr lang="de-DE" altLang="de-DE" sz="1800" u="sng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u="sng" dirty="0" err="1">
                    <a:solidFill>
                      <a:schemeClr val="tx1"/>
                    </a:solidFill>
                    <a:latin typeface="+mj-lt"/>
                  </a:rPr>
                  <a:t>joint</a:t>
                </a:r>
                <a:r>
                  <a:rPr lang="de-DE" altLang="de-DE" sz="1800" u="sng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u="sng" dirty="0" err="1">
                    <a:solidFill>
                      <a:schemeClr val="tx1"/>
                    </a:solidFill>
                    <a:latin typeface="+mj-lt"/>
                  </a:rPr>
                  <a:t>interval</a:t>
                </a:r>
                <a:endParaRPr lang="de-DE" altLang="de-DE" sz="1800" u="sng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Extend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to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‘</a:t>
                </a:r>
                <a:endParaRPr lang="de-DE" altLang="de-DE" sz="1200" i="1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867B00FF-0386-BF7D-9812-3D63BBDD3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33" y="3204847"/>
                <a:ext cx="4476598" cy="253934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hteck 13">
            <a:extLst>
              <a:ext uri="{FF2B5EF4-FFF2-40B4-BE49-F238E27FC236}">
                <a16:creationId xmlns:a16="http://schemas.microsoft.com/office/drawing/2014/main" id="{8DAFE39F-B4E5-E4D1-33EF-689891597E4F}"/>
              </a:ext>
            </a:extLst>
          </p:cNvPr>
          <p:cNvSpPr/>
          <p:nvPr/>
        </p:nvSpPr>
        <p:spPr>
          <a:xfrm>
            <a:off x="5811435" y="3956346"/>
            <a:ext cx="3849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EE63830-BEEF-9D6E-BD7B-7E937D2A8285}"/>
              </a:ext>
            </a:extLst>
          </p:cNvPr>
          <p:cNvSpPr/>
          <p:nvPr/>
        </p:nvSpPr>
        <p:spPr>
          <a:xfrm>
            <a:off x="5591210" y="3758284"/>
            <a:ext cx="3254026" cy="13194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669C53E-28B4-5C61-574F-A65CF806C9E9}"/>
                  </a:ext>
                </a:extLst>
              </p:cNvPr>
              <p:cNvSpPr txBox="1"/>
              <p:nvPr/>
            </p:nvSpPr>
            <p:spPr>
              <a:xfrm>
                <a:off x="6410197" y="4122546"/>
                <a:ext cx="2303340" cy="618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“Bundled” facts inside </a:t>
                </a:r>
                <a14:m>
                  <m:oMath xmlns:m="http://schemas.openxmlformats.org/officeDocument/2006/math">
                    <m:r>
                      <a:rPr lang="en-US" altLang="de-DE" sz="1800" b="0" i="1" smtClean="0">
                        <a:latin typeface="Cambria Math" panose="02040503050406030204" pitchFamily="18" charset="0"/>
                      </a:rPr>
                      <m:t>𝑂𝑢𝑡𝑒𝑟𝑚𝑜𝑠𝑡𝐿𝑖𝑡𝑒𝑟𝑎𝑙𝑠</m:t>
                    </m:r>
                  </m:oMath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669C53E-28B4-5C61-574F-A65CF806C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197" y="4122546"/>
                <a:ext cx="2303340" cy="618631"/>
              </a:xfrm>
              <a:prstGeom prst="rect">
                <a:avLst/>
              </a:prstGeom>
              <a:blipFill>
                <a:blip r:embed="rId3"/>
                <a:stretch>
                  <a:fillRect l="-1592" t="-2941" r="-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BA49ADB-1DA2-73B1-0B3A-D4CC26F24D26}"/>
                  </a:ext>
                </a:extLst>
              </p:cNvPr>
              <p:cNvSpPr/>
              <p:nvPr/>
            </p:nvSpPr>
            <p:spPr>
              <a:xfrm>
                <a:off x="527604" y="2110181"/>
                <a:ext cx="3783215" cy="4220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de-DE" sz="20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{ 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ctrlPr>
                            <a:rPr lang="en-US" sz="20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sSub>
                        <m:sSubPr>
                          <m:ctrlPr>
                            <a:rPr lang="en-US" sz="2000" i="1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tx2"/>
                              </a:solidFill>
                            </a:rPr>
                            <m:t>⊟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en-US" sz="20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 }</m:t>
                      </m:r>
                    </m:oMath>
                  </m:oMathPara>
                </a14:m>
                <a:endParaRPr lang="de-DE" sz="20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BA49ADB-1DA2-73B1-0B3A-D4CC26F24D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04" y="2110181"/>
                <a:ext cx="3783215" cy="422039"/>
              </a:xfrm>
              <a:prstGeom prst="rect">
                <a:avLst/>
              </a:prstGeom>
              <a:blipFill>
                <a:blip r:embed="rId4"/>
                <a:stretch>
                  <a:fillRect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33CC5B72-DE4A-7554-F12B-9CAA99DCF742}"/>
                  </a:ext>
                </a:extLst>
              </p:cNvPr>
              <p:cNvSpPr/>
              <p:nvPr/>
            </p:nvSpPr>
            <p:spPr>
              <a:xfrm>
                <a:off x="527604" y="1743085"/>
                <a:ext cx="365253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de-DE" sz="20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)@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2,3</m:t>
                          </m:r>
                        </m:e>
                      </m:d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en-US" sz="2000" b="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@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de-DE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" name="Rechteck 5">
                <a:extLst>
                  <a:ext uri="{FF2B5EF4-FFF2-40B4-BE49-F238E27FC236}">
                    <a16:creationId xmlns:a16="http://schemas.microsoft.com/office/drawing/2014/main" id="{33CC5B72-DE4A-7554-F12B-9CAA99DCF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04" y="1743085"/>
                <a:ext cx="3652538" cy="400110"/>
              </a:xfrm>
              <a:prstGeom prst="rect">
                <a:avLst/>
              </a:prstGeom>
              <a:blipFill>
                <a:blip r:embed="rId5"/>
                <a:stretch>
                  <a:fillRect b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147794E-7C7A-D1E7-A9C2-9F259F8C30C3}"/>
                  </a:ext>
                </a:extLst>
              </p:cNvPr>
              <p:cNvSpPr txBox="1"/>
              <p:nvPr/>
            </p:nvSpPr>
            <p:spPr>
              <a:xfrm>
                <a:off x="527604" y="2483259"/>
                <a:ext cx="21336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de-DE" sz="20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)@3.5</m:t>
                      </m:r>
                    </m:oMath>
                  </m:oMathPara>
                </a14:m>
                <a:endParaRPr lang="de-DE" sz="20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D147794E-7C7A-D1E7-A9C2-9F259F8C3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04" y="2483259"/>
                <a:ext cx="2133602" cy="400110"/>
              </a:xfrm>
              <a:prstGeom prst="rect">
                <a:avLst/>
              </a:prstGeom>
              <a:blipFill>
                <a:blip r:embed="rId6"/>
                <a:stretch>
                  <a:fillRect l="-57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581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>
                <a:solidFill>
                  <a:schemeClr val="tx1"/>
                </a:solidFill>
              </a:rPr>
              <a:t>Contribution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b="0" dirty="0">
                <a:solidFill>
                  <a:schemeClr val="tx1"/>
                </a:solidFill>
              </a:rPr>
              <a:t>Running </a:t>
            </a:r>
            <a:r>
              <a:rPr lang="de-DE" sz="2400" b="0" dirty="0" err="1">
                <a:solidFill>
                  <a:schemeClr val="tx1"/>
                </a:solidFill>
              </a:rPr>
              <a:t>example</a:t>
            </a:r>
            <a:endParaRPr lang="de-DE" sz="2400" b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656035" y="1363971"/>
            <a:ext cx="7831932" cy="4426721"/>
          </a:xfrm>
        </p:spPr>
        <p:txBody>
          <a:bodyPr/>
          <a:lstStyle/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>
              <a:latin typeface="+mj-lt"/>
            </a:endParaRP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600" dirty="0"/>
          </a:p>
          <a:p>
            <a:pPr lvl="1" defTabSz="684610">
              <a:defRPr/>
            </a:pPr>
            <a:endParaRPr lang="de-DE" altLang="de-D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9811F6AB-6F4D-280C-65E2-4F3808B068B3}"/>
                  </a:ext>
                </a:extLst>
              </p:cNvPr>
              <p:cNvSpPr/>
              <p:nvPr/>
            </p:nvSpPr>
            <p:spPr>
              <a:xfrm>
                <a:off x="656033" y="3204847"/>
                <a:ext cx="4476598" cy="2539345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4610">
                  <a:defRPr/>
                </a:pPr>
                <a:r>
                  <a:rPr lang="de-DE" altLang="de-DE" sz="1800" i="1" u="sng" dirty="0">
                    <a:solidFill>
                      <a:schemeClr val="tx1"/>
                    </a:solidFill>
                    <a:latin typeface="+mj-lt"/>
                  </a:rPr>
                  <a:t>The </a:t>
                </a:r>
                <a:r>
                  <a:rPr lang="de-DE" altLang="de-DE" sz="1800" i="1" u="sng" dirty="0" err="1">
                    <a:solidFill>
                      <a:schemeClr val="tx1"/>
                    </a:solidFill>
                    <a:latin typeface="+mj-lt"/>
                  </a:rPr>
                  <a:t>protocol</a:t>
                </a:r>
                <a:r>
                  <a:rPr lang="de-DE" altLang="de-DE" sz="1800" i="1" u="sng" dirty="0">
                    <a:solidFill>
                      <a:schemeClr val="tx1"/>
                    </a:solidFill>
                    <a:latin typeface="+mj-lt"/>
                  </a:rPr>
                  <a:t>:</a:t>
                </a:r>
              </a:p>
              <a:p>
                <a:pPr defTabSz="684610">
                  <a:defRPr/>
                </a:pPr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defTabSz="684610">
                  <a:defRPr/>
                </a:pP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For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each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rule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in </a:t>
                </a:r>
                <a14:m>
                  <m:oMath xmlns:m="http://schemas.openxmlformats.org/officeDocument/2006/math">
                    <m:r>
                      <a:rPr lang="de-DE" alt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de-DE" sz="1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Ground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the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rule</a:t>
                </a:r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Find time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points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of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body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literals</a:t>
                </a:r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u="sng" dirty="0">
                    <a:solidFill>
                      <a:schemeClr val="tx1"/>
                    </a:solidFill>
                    <a:latin typeface="+mj-lt"/>
                  </a:rPr>
                  <a:t>Find </a:t>
                </a:r>
                <a:r>
                  <a:rPr lang="de-DE" altLang="de-DE" sz="1800" u="sng" dirty="0" err="1">
                    <a:solidFill>
                      <a:schemeClr val="tx1"/>
                    </a:solidFill>
                    <a:latin typeface="+mj-lt"/>
                  </a:rPr>
                  <a:t>the</a:t>
                </a:r>
                <a:r>
                  <a:rPr lang="de-DE" altLang="de-DE" sz="1800" u="sng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u="sng" dirty="0" err="1">
                    <a:solidFill>
                      <a:schemeClr val="tx1"/>
                    </a:solidFill>
                    <a:latin typeface="+mj-lt"/>
                  </a:rPr>
                  <a:t>joint</a:t>
                </a:r>
                <a:r>
                  <a:rPr lang="de-DE" altLang="de-DE" sz="1800" u="sng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u="sng" dirty="0" err="1">
                    <a:solidFill>
                      <a:schemeClr val="tx1"/>
                    </a:solidFill>
                    <a:latin typeface="+mj-lt"/>
                  </a:rPr>
                  <a:t>interval</a:t>
                </a:r>
                <a:endParaRPr lang="de-DE" altLang="de-DE" sz="1800" u="sng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Extend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de-DE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to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de-DE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‘</a:t>
                </a:r>
                <a:endParaRPr lang="de-DE" altLang="de-DE" sz="1200" i="1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9811F6AB-6F4D-280C-65E2-4F3808B06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33" y="3204847"/>
                <a:ext cx="4476598" cy="253934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Legende: mit gebogener Linie mit Rahmen und Akzentuierungsbalken 4">
                <a:extLst>
                  <a:ext uri="{FF2B5EF4-FFF2-40B4-BE49-F238E27FC236}">
                    <a16:creationId xmlns:a16="http://schemas.microsoft.com/office/drawing/2014/main" id="{D6C90109-A2F5-7513-6209-108EC47B0800}"/>
                  </a:ext>
                </a:extLst>
              </p:cNvPr>
              <p:cNvSpPr/>
              <p:nvPr/>
            </p:nvSpPr>
            <p:spPr>
              <a:xfrm>
                <a:off x="5468295" y="2901396"/>
                <a:ext cx="3558010" cy="1358020"/>
              </a:xfrm>
              <a:prstGeom prst="accentBorderCallout2">
                <a:avLst>
                  <a:gd name="adj1" fmla="val 7417"/>
                  <a:gd name="adj2" fmla="val -2990"/>
                  <a:gd name="adj3" fmla="val 18750"/>
                  <a:gd name="adj4" fmla="val -9542"/>
                  <a:gd name="adj5" fmla="val 117166"/>
                  <a:gd name="adj6" fmla="val -18036"/>
                </a:avLst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 smtClean="0">
                            <a:ln w="0"/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tx1"/>
                            </a:solidFill>
                            <a:effectLst/>
                          </a:rPr>
                          <m:t>⊟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1800" i="1" dirty="0">
                                <a:ln w="0"/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0" dirty="0">
                                <a:ln w="0"/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</m:sub>
                    </m:sSub>
                    <m:r>
                      <m:rPr>
                        <m:sty m:val="p"/>
                      </m:rPr>
                      <a:rPr lang="en-US" sz="1800" b="0" i="0" dirty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ctrlPr>
                          <a:rPr lang="en-US" sz="1800" i="1" dirty="0" smtClean="0">
                            <a:ln w="0"/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dirty="0" smtClean="0">
                            <a:ln w="0"/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</a:rPr>
                  <a:t>: [3,4], [1,2]</a:t>
                </a: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dirty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sz="1800" b="0" i="1" dirty="0" smtClean="0">
                            <a:ln w="0"/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dirty="0" smtClean="0">
                            <a:ln w="0"/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[0.5,2.5], [3,4]</a:t>
                </a:r>
              </a:p>
            </p:txBody>
          </p:sp>
        </mc:Choice>
        <mc:Fallback xmlns="">
          <p:sp>
            <p:nvSpPr>
              <p:cNvPr id="5" name="Legende: mit gebogener Linie mit Rahmen und Akzentuierungsbalken 4">
                <a:extLst>
                  <a:ext uri="{FF2B5EF4-FFF2-40B4-BE49-F238E27FC236}">
                    <a16:creationId xmlns:a16="http://schemas.microsoft.com/office/drawing/2014/main" id="{D6C90109-A2F5-7513-6209-108EC47B0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295" y="2901396"/>
                <a:ext cx="3558010" cy="1358020"/>
              </a:xfrm>
              <a:prstGeom prst="accentBorderCallout2">
                <a:avLst>
                  <a:gd name="adj1" fmla="val 7417"/>
                  <a:gd name="adj2" fmla="val -2990"/>
                  <a:gd name="adj3" fmla="val 18750"/>
                  <a:gd name="adj4" fmla="val -9542"/>
                  <a:gd name="adj5" fmla="val 117166"/>
                  <a:gd name="adj6" fmla="val -18036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C6A1D81-065D-30D0-8546-0DB9067D3B49}"/>
                  </a:ext>
                </a:extLst>
              </p:cNvPr>
              <p:cNvSpPr txBox="1"/>
              <p:nvPr/>
            </p:nvSpPr>
            <p:spPr>
              <a:xfrm>
                <a:off x="5468295" y="2525452"/>
                <a:ext cx="22364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de-DE" sz="1800" b="0" i="1" smtClean="0">
                        <a:latin typeface="Cambria Math" panose="02040503050406030204" pitchFamily="18" charset="0"/>
                      </a:rPr>
                      <m:t>𝑂𝑢𝑡𝑒𝑟𝑚𝑜𝑠𝑡𝐿𝑖𝑡𝑒𝑟𝑎𝑙𝑠</m:t>
                    </m:r>
                    <m:r>
                      <a:rPr lang="en-US" altLang="de-DE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i="1" dirty="0"/>
                  <a:t>: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FC6A1D81-065D-30D0-8546-0DB9067D3B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8295" y="2525452"/>
                <a:ext cx="2236446" cy="369332"/>
              </a:xfrm>
              <a:prstGeom prst="rect">
                <a:avLst/>
              </a:prstGeom>
              <a:blipFill>
                <a:blip r:embed="rId7"/>
                <a:stretch>
                  <a:fillRect t="-8197" r="-163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94A9EC15-95F8-33C8-B526-4302D25F6141}"/>
              </a:ext>
            </a:extLst>
          </p:cNvPr>
          <p:cNvSpPr txBox="1"/>
          <p:nvPr/>
        </p:nvSpPr>
        <p:spPr>
          <a:xfrm>
            <a:off x="6799152" y="5911461"/>
            <a:ext cx="4571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893709C9-7595-D2FC-89EF-B95C72738979}"/>
                  </a:ext>
                </a:extLst>
              </p:cNvPr>
              <p:cNvSpPr/>
              <p:nvPr/>
            </p:nvSpPr>
            <p:spPr>
              <a:xfrm>
                <a:off x="527604" y="2110181"/>
                <a:ext cx="3783215" cy="4220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de-DE" sz="20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{ 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ctrlPr>
                            <a:rPr lang="en-US" sz="20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sSub>
                        <m:sSubPr>
                          <m:ctrlPr>
                            <a:rPr lang="en-US" sz="2000" i="1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←</m:t>
                          </m:r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tx2"/>
                              </a:solidFill>
                            </a:rPr>
                            <m:t>⊟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en-US" sz="20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 }</m:t>
                      </m:r>
                    </m:oMath>
                  </m:oMathPara>
                </a14:m>
                <a:endParaRPr lang="de-DE" sz="20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Rechteck 8">
                <a:extLst>
                  <a:ext uri="{FF2B5EF4-FFF2-40B4-BE49-F238E27FC236}">
                    <a16:creationId xmlns:a16="http://schemas.microsoft.com/office/drawing/2014/main" id="{893709C9-7595-D2FC-89EF-B95C727389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04" y="2110181"/>
                <a:ext cx="3783215" cy="422039"/>
              </a:xfrm>
              <a:prstGeom prst="rect">
                <a:avLst/>
              </a:prstGeom>
              <a:blipFill>
                <a:blip r:embed="rId8"/>
                <a:stretch>
                  <a:fillRect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49B4E82F-233E-9DB3-B2AD-4DBDBC4F4AA2}"/>
                  </a:ext>
                </a:extLst>
              </p:cNvPr>
              <p:cNvSpPr/>
              <p:nvPr/>
            </p:nvSpPr>
            <p:spPr>
              <a:xfrm>
                <a:off x="527604" y="1743152"/>
                <a:ext cx="6646883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de-DE" sz="20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)@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2,3</m:t>
                          </m:r>
                        </m:e>
                      </m:d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en-US" sz="2000" b="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@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dirty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en-US" sz="2000" i="1" dirty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2000" dirty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@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dirty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0,1</m:t>
                          </m:r>
                        </m:e>
                      </m:d>
                      <m:r>
                        <a:rPr lang="en-US" sz="2000" dirty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dirty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en-US" sz="2000" i="1" dirty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dirty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2000" dirty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@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dirty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dirty="0">
                              <a:ln w="0"/>
                              <a:solidFill>
                                <a:srgbClr val="FF0000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0.5,2.5</m:t>
                          </m:r>
                        </m:e>
                      </m:d>
                      <m:r>
                        <a:rPr lang="en-US" sz="2000" b="0" i="1" dirty="0" smtClean="0">
                          <a:ln w="0"/>
                          <a:solidFill>
                            <a:srgbClr val="FF0000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de-DE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49B4E82F-233E-9DB3-B2AD-4DBDBC4F4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04" y="1743152"/>
                <a:ext cx="6646883" cy="400110"/>
              </a:xfrm>
              <a:prstGeom prst="rect">
                <a:avLst/>
              </a:prstGeom>
              <a:blipFill>
                <a:blip r:embed="rId9"/>
                <a:stretch>
                  <a:fillRect l="-92" b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4E6BE9E0-4E43-3878-C479-1A937960BE88}"/>
                  </a:ext>
                </a:extLst>
              </p:cNvPr>
              <p:cNvSpPr txBox="1"/>
              <p:nvPr/>
            </p:nvSpPr>
            <p:spPr>
              <a:xfrm>
                <a:off x="527604" y="2483259"/>
                <a:ext cx="21336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de-DE" sz="20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)@3.5</m:t>
                      </m:r>
                    </m:oMath>
                  </m:oMathPara>
                </a14:m>
                <a:endParaRPr lang="de-DE" sz="20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4E6BE9E0-4E43-3878-C479-1A937960B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04" y="2483259"/>
                <a:ext cx="2133602" cy="400110"/>
              </a:xfrm>
              <a:prstGeom prst="rect">
                <a:avLst/>
              </a:prstGeom>
              <a:blipFill>
                <a:blip r:embed="rId10"/>
                <a:stretch>
                  <a:fillRect l="-57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751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>
                <a:solidFill>
                  <a:schemeClr val="tx1"/>
                </a:solidFill>
              </a:rPr>
              <a:t>Contribution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b="0" dirty="0" err="1">
                <a:solidFill>
                  <a:schemeClr val="tx1"/>
                </a:solidFill>
              </a:rPr>
              <a:t>Filtering</a:t>
            </a:r>
            <a:r>
              <a:rPr lang="de-DE" sz="2400" b="0" dirty="0">
                <a:solidFill>
                  <a:schemeClr val="tx1"/>
                </a:solidFill>
              </a:rPr>
              <a:t> </a:t>
            </a:r>
            <a:r>
              <a:rPr lang="de-DE" sz="2400" b="0" dirty="0" err="1">
                <a:solidFill>
                  <a:schemeClr val="tx1"/>
                </a:solidFill>
              </a:rPr>
              <a:t>intervals</a:t>
            </a:r>
            <a:endParaRPr lang="de-DE" sz="2400" b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656035" y="1363971"/>
            <a:ext cx="7831932" cy="4426721"/>
          </a:xfrm>
        </p:spPr>
        <p:txBody>
          <a:bodyPr/>
          <a:lstStyle/>
          <a:p>
            <a:pPr defTabSz="684610">
              <a:defRPr/>
            </a:pPr>
            <a:r>
              <a:rPr lang="de-DE" altLang="de-DE" sz="1800" dirty="0">
                <a:latin typeface="+mj-lt"/>
              </a:rPr>
              <a:t>The </a:t>
            </a:r>
            <a:r>
              <a:rPr lang="de-DE" altLang="de-DE" sz="1800" dirty="0" err="1">
                <a:latin typeface="+mj-lt"/>
              </a:rPr>
              <a:t>algorithm</a:t>
            </a:r>
            <a:r>
              <a:rPr lang="de-DE" altLang="de-DE" sz="1800" dirty="0">
                <a:latin typeface="+mj-lt"/>
              </a:rPr>
              <a:t>:</a:t>
            </a: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600" dirty="0"/>
          </a:p>
          <a:p>
            <a:pPr lvl="1" defTabSz="684610">
              <a:defRPr/>
            </a:pPr>
            <a:endParaRPr lang="de-DE" altLang="de-D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BC8AD687-D3C4-C7EC-66E3-05FD978A6364}"/>
                  </a:ext>
                </a:extLst>
              </p:cNvPr>
              <p:cNvSpPr/>
              <p:nvPr/>
            </p:nvSpPr>
            <p:spPr>
              <a:xfrm>
                <a:off x="547391" y="1905506"/>
                <a:ext cx="5663089" cy="329320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defTabSz="684610">
                  <a:defRPr/>
                </a:pPr>
                <a:r>
                  <a:rPr lang="de-DE" altLang="de-DE" sz="1600" b="1" dirty="0"/>
                  <a:t>Data</a:t>
                </a:r>
                <a:r>
                  <a:rPr lang="de-DE" altLang="de-DE" sz="1600" dirty="0"/>
                  <a:t> </a:t>
                </a:r>
                <a:r>
                  <a:rPr lang="de-DE" altLang="de-DE" sz="1600" dirty="0">
                    <a:solidFill>
                      <a:srgbClr val="FF0000"/>
                    </a:solidFill>
                  </a:rPr>
                  <a:t>List </a:t>
                </a:r>
                <a14:m>
                  <m:oMath xmlns:m="http://schemas.openxmlformats.org/officeDocument/2006/math">
                    <m:r>
                      <a:rPr lang="en-US" altLang="de-DE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de-DE" altLang="de-DE" sz="1600" dirty="0"/>
                  <a:t>, </a:t>
                </a:r>
                <a:r>
                  <a:rPr lang="de-DE" altLang="de-DE" sz="1600" dirty="0">
                    <a:solidFill>
                      <a:srgbClr val="FF0000"/>
                    </a:solidFill>
                  </a:rPr>
                  <a:t>List </a:t>
                </a:r>
                <a14:m>
                  <m:oMath xmlns:m="http://schemas.openxmlformats.org/officeDocument/2006/math">
                    <m:r>
                      <a:rPr lang="en-US" altLang="de-DE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de-DE" altLang="de-DE" sz="1600" dirty="0"/>
                  <a:t>, Dictionary </a:t>
                </a:r>
                <a14:m>
                  <m:oMath xmlns:m="http://schemas.openxmlformats.org/officeDocument/2006/math">
                    <m:r>
                      <a:rPr lang="en-US" altLang="de-DE" sz="1600" b="0" i="1" smtClean="0">
                        <a:latin typeface="Cambria Math" panose="02040503050406030204" pitchFamily="18" charset="0"/>
                      </a:rPr>
                      <m:t>𝑂𝑢𝑡𝑒𝑟𝑚𝑜𝑠𝑡𝐿𝑖𝑡𝑒𝑟𝑎𝑙𝑠</m:t>
                    </m:r>
                  </m:oMath>
                </a14:m>
                <a:endParaRPr lang="de-DE" altLang="de-DE" sz="1600" dirty="0"/>
              </a:p>
              <a:p>
                <a:pPr defTabSz="684610">
                  <a:defRPr/>
                </a:pPr>
                <a:r>
                  <a:rPr lang="de-DE" altLang="de-DE" sz="1600" b="1" dirty="0"/>
                  <a:t>FOR</a:t>
                </a:r>
                <a:r>
                  <a:rPr lang="de-DE" altLang="de-DE" sz="1600" dirty="0"/>
                  <a:t> </a:t>
                </a:r>
                <a:r>
                  <a:rPr lang="de-DE" altLang="de-DE" sz="1600" dirty="0">
                    <a:latin typeface="Agave Nerd Font" panose="020B0509030604020203" pitchFamily="49" charset="0"/>
                  </a:rPr>
                  <a:t>t in T </a:t>
                </a:r>
                <a:r>
                  <a:rPr lang="de-DE" altLang="de-DE" sz="1600" b="1" dirty="0"/>
                  <a:t>DO</a:t>
                </a:r>
              </a:p>
              <a:p>
                <a:pPr defTabSz="684610">
                  <a:defRPr/>
                </a:pPr>
                <a:r>
                  <a:rPr lang="de-DE" altLang="de-DE" sz="1600" dirty="0">
                    <a:latin typeface="Agave Nerd Font" panose="020B0509030604020203" pitchFamily="49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de-DE" sz="16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de-DE" sz="1600" b="0" i="1" dirty="0" smtClean="0">
                        <a:latin typeface="Cambria Math" panose="02040503050406030204" pitchFamily="18" charset="0"/>
                      </a:rPr>
                      <m:t>𝑜𝑏𝑦𝐹𝑎𝑐𝑡𝑠</m:t>
                    </m:r>
                    <m:r>
                      <a:rPr lang="en-US" altLang="de-DE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de-DE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de-DE" sz="16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de-DE" sz="1600" b="0" i="1" dirty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de-DE" altLang="de-DE" sz="1600" dirty="0">
                  <a:latin typeface="Agave Nerd Font" panose="020B0509030604020203" pitchFamily="49" charset="0"/>
                </a:endParaRPr>
              </a:p>
              <a:p>
                <a:pPr lvl="1" defTabSz="684610">
                  <a:defRPr/>
                </a:pPr>
                <a:r>
                  <a:rPr lang="de-DE" altLang="de-DE" sz="1600" b="1" dirty="0"/>
                  <a:t>FOR</a:t>
                </a:r>
                <a:r>
                  <a:rPr lang="de-DE" altLang="de-DE" sz="1600" dirty="0"/>
                  <a:t> </a:t>
                </a:r>
                <a:r>
                  <a:rPr lang="de-DE" altLang="de-DE" sz="1600" dirty="0">
                    <a:latin typeface="Agave Nerd Font" panose="020B0509030604020203" pitchFamily="49" charset="0"/>
                  </a:rPr>
                  <a:t>fact in </a:t>
                </a:r>
                <a:r>
                  <a:rPr lang="de-DE" altLang="de-DE" sz="1600" dirty="0" err="1">
                    <a:latin typeface="Agave Nerd Font" panose="020B0509030604020203" pitchFamily="49" charset="0"/>
                  </a:rPr>
                  <a:t>OutermostLiterals</a:t>
                </a:r>
                <a:r>
                  <a:rPr lang="de-DE" altLang="de-DE" sz="1600" dirty="0">
                    <a:latin typeface="Agave Nerd Font" panose="020B0509030604020203" pitchFamily="49" charset="0"/>
                  </a:rPr>
                  <a:t> </a:t>
                </a:r>
                <a:r>
                  <a:rPr lang="de-DE" altLang="de-DE" sz="1600" b="1" dirty="0"/>
                  <a:t>DO</a:t>
                </a:r>
                <a:endParaRPr lang="de-DE" altLang="de-DE" sz="1600" i="1" dirty="0">
                  <a:solidFill>
                    <a:srgbClr val="FF0000"/>
                  </a:solidFill>
                </a:endParaRPr>
              </a:p>
              <a:p>
                <a:pPr lvl="2" defTabSz="684610">
                  <a:defRPr/>
                </a:pPr>
                <a:r>
                  <a:rPr lang="de-DE" altLang="de-DE" sz="1600" b="1" dirty="0"/>
                  <a:t>FOR</a:t>
                </a:r>
                <a:r>
                  <a:rPr lang="de-DE" altLang="de-DE" sz="1600" dirty="0"/>
                  <a:t> </a:t>
                </a:r>
                <a:r>
                  <a:rPr lang="de-DE" altLang="de-DE" sz="1600" dirty="0">
                    <a:latin typeface="Agave Nerd Font" panose="020B0509030604020203" pitchFamily="49" charset="0"/>
                  </a:rPr>
                  <a:t>interval in </a:t>
                </a:r>
                <a:r>
                  <a:rPr lang="de-DE" altLang="de-DE" sz="1600" dirty="0" err="1">
                    <a:latin typeface="Agave Nerd Font" panose="020B0509030604020203" pitchFamily="49" charset="0"/>
                  </a:rPr>
                  <a:t>fact.intervals</a:t>
                </a:r>
                <a:r>
                  <a:rPr lang="de-DE" altLang="de-DE" sz="1600" dirty="0">
                    <a:latin typeface="Agave Nerd Font" panose="020B0509030604020203" pitchFamily="49" charset="0"/>
                  </a:rPr>
                  <a:t> </a:t>
                </a:r>
                <a:r>
                  <a:rPr lang="de-DE" altLang="de-DE" sz="1600" b="1" dirty="0"/>
                  <a:t>DO</a:t>
                </a:r>
              </a:p>
              <a:p>
                <a:pPr lvl="3" defTabSz="684610">
                  <a:defRPr/>
                </a:pPr>
                <a:r>
                  <a:rPr lang="de-DE" altLang="de-DE" sz="1600" b="1" dirty="0"/>
                  <a:t>IF</a:t>
                </a:r>
                <a:r>
                  <a:rPr lang="de-DE" altLang="de-DE" sz="1600" dirty="0"/>
                  <a:t> </a:t>
                </a:r>
                <a:r>
                  <a:rPr lang="de-DE" altLang="de-DE" sz="1600" dirty="0">
                    <a:latin typeface="Agave Nerd Font" panose="020B0509030604020203" pitchFamily="49" charset="0"/>
                  </a:rPr>
                  <a:t>includes(</a:t>
                </a:r>
                <a:r>
                  <a:rPr lang="de-DE" altLang="de-DE" sz="1600" dirty="0" err="1">
                    <a:latin typeface="Agave Nerd Font" panose="020B0509030604020203" pitchFamily="49" charset="0"/>
                  </a:rPr>
                  <a:t>interval,t</a:t>
                </a:r>
                <a:r>
                  <a:rPr lang="de-DE" altLang="de-DE" sz="1600" dirty="0">
                    <a:latin typeface="Agave Nerd Font" panose="020B0509030604020203" pitchFamily="49" charset="0"/>
                  </a:rPr>
                  <a:t>)</a:t>
                </a:r>
                <a:r>
                  <a:rPr lang="de-DE" altLang="de-DE" sz="1600" b="1" dirty="0">
                    <a:latin typeface="Agave Nerd Font" panose="020B0509030604020203" pitchFamily="49" charset="0"/>
                  </a:rPr>
                  <a:t> </a:t>
                </a:r>
                <a:r>
                  <a:rPr lang="de-DE" altLang="de-DE" sz="1600" b="1" dirty="0"/>
                  <a:t>THEN</a:t>
                </a:r>
                <a:endParaRPr lang="de-DE" altLang="de-DE" sz="1600" dirty="0"/>
              </a:p>
              <a:p>
                <a:pPr lvl="4" defTabSz="68461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de-DE" sz="16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de-DE" sz="1600" b="0" i="1" dirty="0" smtClean="0">
                          <a:latin typeface="Cambria Math" panose="02040503050406030204" pitchFamily="18" charset="0"/>
                        </a:rPr>
                        <m:t>𝑜𝑑𝑦𝐹𝑎𝑐𝑡𝑠</m:t>
                      </m:r>
                      <m:r>
                        <a:rPr lang="en-US" altLang="de-DE" sz="1600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de-DE" sz="1600" b="0" i="1" dirty="0" smtClean="0">
                          <a:latin typeface="Cambria Math" panose="02040503050406030204" pitchFamily="18" charset="0"/>
                        </a:rPr>
                        <m:t>𝑎𝑝𝑝𝑒𝑛𝑑</m:t>
                      </m:r>
                      <m:d>
                        <m:dPr>
                          <m:ctrlPr>
                            <a:rPr lang="en-US" altLang="de-DE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de-DE" sz="1600" b="0" i="1" dirty="0" smtClean="0">
                              <a:latin typeface="Cambria Math" panose="02040503050406030204" pitchFamily="18" charset="0"/>
                            </a:rPr>
                            <m:t>𝑓𝑎𝑐𝑡</m:t>
                          </m:r>
                        </m:e>
                      </m:d>
                      <m:r>
                        <a:rPr lang="en-US" altLang="de-DE" sz="1600" b="0" i="1" dirty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de-DE" altLang="de-DE" sz="16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 defTabSz="684610">
                  <a:defRPr/>
                </a:pPr>
                <a:r>
                  <a:rPr lang="de-DE" altLang="de-DE" sz="1600" b="1" dirty="0"/>
                  <a:t>END</a:t>
                </a:r>
              </a:p>
              <a:p>
                <a:pPr lvl="3" defTabSz="684610">
                  <a:defRPr/>
                </a:pPr>
                <a14:m>
                  <m:oMath xmlns:m="http://schemas.openxmlformats.org/officeDocument/2006/math">
                    <m:r>
                      <a:rPr lang="en-US" altLang="de-DE" sz="16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de-DE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de-DE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𝑏𝑢𝑖𝑙𝑑𝐶𝑜𝑛𝑛𝑒𝑐𝑡𝑖𝑜𝑛</m:t>
                    </m:r>
                    <m:r>
                      <a:rPr lang="en-US" altLang="de-DE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de-DE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h𝑒𝑎𝑑</m:t>
                    </m:r>
                    <m:r>
                      <a:rPr lang="en-US" altLang="de-DE" sz="16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de-DE" sz="16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de-DE" sz="16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de-DE" sz="1600" b="0" i="1" dirty="0" smtClean="0">
                        <a:latin typeface="Cambria Math" panose="02040503050406030204" pitchFamily="18" charset="0"/>
                      </a:rPr>
                      <m:t>𝑏𝑜𝑑𝑦𝐹𝑎𝑐𝑡𝑠</m:t>
                    </m:r>
                    <m:r>
                      <a:rPr lang="en-US" altLang="de-DE" sz="16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de-DE" sz="16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𝑟𝑢𝑙𝑒</m:t>
                    </m:r>
                    <m:r>
                      <a:rPr lang="en-US" altLang="de-DE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altLang="de-DE" sz="1600" dirty="0"/>
                  <a:t>;</a:t>
                </a:r>
              </a:p>
              <a:p>
                <a:pPr lvl="3" defTabSz="684610">
                  <a:defRPr/>
                </a:pPr>
                <a14:m>
                  <m:oMath xmlns:m="http://schemas.openxmlformats.org/officeDocument/2006/math">
                    <m:r>
                      <a:rPr lang="en-US" altLang="de-DE" sz="16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de-DE" sz="1600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de-DE" sz="1600" b="0" i="1" dirty="0" smtClean="0">
                        <a:latin typeface="Cambria Math" panose="02040503050406030204" pitchFamily="18" charset="0"/>
                      </a:rPr>
                      <m:t>𝑎𝑝𝑝𝑒𝑛𝑑</m:t>
                    </m:r>
                    <m:r>
                      <a:rPr lang="en-US" altLang="de-DE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de-DE" sz="1600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de-DE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altLang="de-DE" sz="1600" dirty="0"/>
                  <a:t>;</a:t>
                </a:r>
              </a:p>
              <a:p>
                <a:pPr lvl="2" defTabSz="684610">
                  <a:defRPr/>
                </a:pPr>
                <a:r>
                  <a:rPr lang="de-DE" altLang="de-DE" sz="1600" b="1" dirty="0"/>
                  <a:t>END</a:t>
                </a:r>
              </a:p>
              <a:p>
                <a:pPr lvl="1" defTabSz="684610">
                  <a:defRPr/>
                </a:pPr>
                <a:r>
                  <a:rPr lang="de-DE" altLang="de-DE" sz="1600" b="1" dirty="0"/>
                  <a:t>END</a:t>
                </a:r>
                <a:endParaRPr lang="de-DE" altLang="de-DE" sz="1600" dirty="0"/>
              </a:p>
              <a:p>
                <a:pPr defTabSz="684610">
                  <a:defRPr/>
                </a:pPr>
                <a:r>
                  <a:rPr lang="de-DE" altLang="de-DE" sz="1600" b="1" dirty="0"/>
                  <a:t>END</a:t>
                </a:r>
                <a:endParaRPr lang="de-DE" altLang="de-DE" sz="1600" dirty="0"/>
              </a:p>
            </p:txBody>
          </p:sp>
        </mc:Choice>
        <mc:Fallback xmlns="">
          <p:sp>
            <p:nvSpPr>
              <p:cNvPr id="7" name="Rechteck 6">
                <a:extLst>
                  <a:ext uri="{FF2B5EF4-FFF2-40B4-BE49-F238E27FC236}">
                    <a16:creationId xmlns:a16="http://schemas.microsoft.com/office/drawing/2014/main" id="{BC8AD687-D3C4-C7EC-66E3-05FD978A63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91" y="1905506"/>
                <a:ext cx="5663089" cy="3293209"/>
              </a:xfrm>
              <a:prstGeom prst="rect">
                <a:avLst/>
              </a:prstGeom>
              <a:blipFill>
                <a:blip r:embed="rId2"/>
                <a:stretch>
                  <a:fillRect l="-646" t="-556" b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77C7BA2C-B450-2013-9C2F-1A8DEA8C3E5C}"/>
                  </a:ext>
                </a:extLst>
              </p:cNvPr>
              <p:cNvSpPr/>
              <p:nvPr/>
            </p:nvSpPr>
            <p:spPr>
              <a:xfrm>
                <a:off x="5890984" y="1841377"/>
                <a:ext cx="2745636" cy="914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800" dirty="0">
                            <a:solidFill>
                              <a:schemeClr val="tx1"/>
                            </a:solidFill>
                          </a:rPr>
                          <m:t>⊟</m:t>
                        </m:r>
                      </m:e>
                      <m:sub>
                        <m:d>
                          <m:dPr>
                            <m:begChr m:val="["/>
                            <m:endChr m:val="]"/>
                            <m:ctrlPr>
                              <a:rPr lang="en-US" sz="1800" i="1" dirty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dirty="0">
                                <a:ln w="0"/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</m:sub>
                    </m:sSub>
                    <m:r>
                      <m:rPr>
                        <m:sty m:val="p"/>
                      </m:rPr>
                      <a:rPr lang="en-US" sz="1800" dirty="0">
                        <a:ln w="0"/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ctrlPr>
                          <a:rPr lang="en-US" sz="1800" i="1" dirty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dirty="0">
                            <a:ln w="0"/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rgbClr val="E02D8A"/>
                    </a:solidFill>
                  </a:rPr>
                  <a:t>[3,4]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:r>
                  <a:rPr lang="en-US" dirty="0">
                    <a:solidFill>
                      <a:schemeClr val="accent3"/>
                    </a:solidFill>
                  </a:rPr>
                  <a:t>[1,2]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dirty="0" smtClean="0">
                        <a:ln w="0"/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sz="1800" b="0" i="1" dirty="0" smtClean="0">
                            <a:ln w="0"/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 dirty="0" smtClean="0">
                            <a:ln w="0"/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>
                    <a:solidFill>
                      <a:schemeClr val="accent3"/>
                    </a:solidFill>
                  </a:rPr>
                  <a:t>[0.5,2.5], </a:t>
                </a:r>
                <a:r>
                  <a:rPr lang="en-US" dirty="0">
                    <a:solidFill>
                      <a:srgbClr val="E02D8A"/>
                    </a:solidFill>
                  </a:rPr>
                  <a:t>[3,4]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77C7BA2C-B450-2013-9C2F-1A8DEA8C3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984" y="1841377"/>
                <a:ext cx="2745636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0DCBA61E-04F5-46CE-5CB2-E50E4119AAC5}"/>
                  </a:ext>
                </a:extLst>
              </p:cNvPr>
              <p:cNvSpPr/>
              <p:nvPr/>
            </p:nvSpPr>
            <p:spPr>
              <a:xfrm>
                <a:off x="6174077" y="3265270"/>
                <a:ext cx="2462543" cy="914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b="0" i="1" dirty="0" smtClean="0">
                              <a:ln w="0"/>
                              <a:solidFill>
                                <a:srgbClr val="E02D8A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ln w="0"/>
                              <a:solidFill>
                                <a:srgbClr val="E02D8A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en-US" sz="1800" b="0" i="1" dirty="0" smtClean="0">
                          <a:ln w="0"/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dirty="0" smtClean="0">
                          <a:ln w="0"/>
                          <a:solidFill>
                            <a:schemeClr val="accent3"/>
                          </a:solidFill>
                          <a:effectLst/>
                          <a:latin typeface="Cambria Math" panose="02040503050406030204" pitchFamily="18" charset="0"/>
                        </a:rPr>
                        <m:t>[1,2]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0DCBA61E-04F5-46CE-5CB2-E50E4119A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077" y="3265270"/>
                <a:ext cx="2462543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5DC60341-7CC6-4BFB-8C36-784F612E42EF}"/>
                  </a:ext>
                </a:extLst>
              </p:cNvPr>
              <p:cNvSpPr txBox="1"/>
              <p:nvPr/>
            </p:nvSpPr>
            <p:spPr>
              <a:xfrm>
                <a:off x="5890984" y="1453214"/>
                <a:ext cx="24111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de-DE" sz="1800" b="0" i="1" smtClean="0">
                          <a:latin typeface="Cambria Math" panose="02040503050406030204" pitchFamily="18" charset="0"/>
                        </a:rPr>
                        <m:t>𝑂𝑢𝑡𝑒𝑟𝑚𝑜𝑠𝑡𝐿𝑖𝑡𝑒𝑟𝑎𝑙𝑠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5DC60341-7CC6-4BFB-8C36-784F612E4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984" y="1453214"/>
                <a:ext cx="24111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E9EEE01-3809-3EA4-1887-501650893CA2}"/>
                  </a:ext>
                </a:extLst>
              </p:cNvPr>
              <p:cNvSpPr txBox="1"/>
              <p:nvPr/>
            </p:nvSpPr>
            <p:spPr>
              <a:xfrm>
                <a:off x="6121923" y="2921697"/>
                <a:ext cx="3869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de-DE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7E9EEE01-3809-3EA4-1887-501650893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923" y="2921697"/>
                <a:ext cx="38690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CBD27497-9495-EBF7-3D5E-CAA2BD0AC165}"/>
                  </a:ext>
                </a:extLst>
              </p:cNvPr>
              <p:cNvSpPr/>
              <p:nvPr/>
            </p:nvSpPr>
            <p:spPr>
              <a:xfrm>
                <a:off x="3847723" y="4658864"/>
                <a:ext cx="4788897" cy="914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altLang="de-DE" sz="1800" i="1" dirty="0" smtClean="0">
                        <a:solidFill>
                          <a:srgbClr val="E02D8A"/>
                        </a:solidFill>
                        <a:effectLst/>
                        <a:latin typeface="Cambria Math" panose="02040503050406030204" pitchFamily="18" charset="0"/>
                      </a:rPr>
                      <m:t>𝑐𝑜𝑛𝑛</m:t>
                    </m:r>
                    <m:r>
                      <a:rPr lang="en-US" altLang="de-DE" sz="1800" b="0" i="1" dirty="0" smtClean="0">
                        <a:solidFill>
                          <a:srgbClr val="E02D8A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>
                    <a:solidFill>
                      <a:srgbClr val="E02D8A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dirty="0">
                        <a:ln w="0"/>
                        <a:solidFill>
                          <a:srgbClr val="E02D8A"/>
                        </a:solidFill>
                        <a:effectLst/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sz="1800" i="1" dirty="0">
                            <a:ln w="0"/>
                            <a:solidFill>
                              <a:srgbClr val="E02D8A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dirty="0">
                            <a:ln w="0"/>
                            <a:solidFill>
                              <a:srgbClr val="E02D8A"/>
                            </a:solidFill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E02D8A"/>
                    </a:solidFill>
                    <a:effectLst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ln w="0"/>
                            <a:solidFill>
                              <a:srgbClr val="E02D8A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0" dirty="0" smtClean="0">
                            <a:ln w="0"/>
                            <a:solidFill>
                              <a:srgbClr val="E02D8A"/>
                            </a:solidFill>
                            <a:effectLst/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  <m:r>
                      <a:rPr lang="en-US" sz="1800" b="0" i="0" dirty="0" smtClean="0">
                        <a:ln w="0"/>
                        <a:solidFill>
                          <a:srgbClr val="E02D8A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dirty="0">
                        <a:ln w="0"/>
                        <a:solidFill>
                          <a:srgbClr val="E02D8A"/>
                        </a:solidFill>
                        <a:effectLst/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ctrlPr>
                          <a:rPr lang="en-US" sz="1800" i="1" dirty="0">
                            <a:ln w="0"/>
                            <a:solidFill>
                              <a:srgbClr val="E02D8A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dirty="0">
                            <a:ln w="0"/>
                            <a:solidFill>
                              <a:srgbClr val="E02D8A"/>
                            </a:solidFill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sz="1800" b="0" i="1" dirty="0" smtClean="0">
                        <a:ln w="0"/>
                        <a:solidFill>
                          <a:srgbClr val="E02D8A"/>
                        </a:solidFill>
                        <a:effectLst/>
                        <a:latin typeface="Cambria Math" panose="02040503050406030204" pitchFamily="18" charset="0"/>
                      </a:rPr>
                      <m:t>@[3,4]</m:t>
                    </m:r>
                  </m:oMath>
                </a14:m>
                <a:r>
                  <a:rPr lang="en-US" sz="1800" dirty="0">
                    <a:solidFill>
                      <a:srgbClr val="E02D8A"/>
                    </a:solidFill>
                    <a:effectLst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dirty="0">
                        <a:ln w="0"/>
                        <a:solidFill>
                          <a:srgbClr val="E02D8A"/>
                        </a:solidFill>
                        <a:effectLst/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sz="1800" i="1" dirty="0">
                            <a:ln w="0"/>
                            <a:solidFill>
                              <a:srgbClr val="E02D8A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dirty="0">
                            <a:ln w="0"/>
                            <a:solidFill>
                              <a:srgbClr val="E02D8A"/>
                            </a:solidFill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sz="1800" b="0" i="1" dirty="0" smtClean="0">
                        <a:ln w="0"/>
                        <a:solidFill>
                          <a:srgbClr val="E02D8A"/>
                        </a:solidFill>
                        <a:effectLst/>
                        <a:latin typeface="Cambria Math" panose="02040503050406030204" pitchFamily="18" charset="0"/>
                      </a:rPr>
                      <m:t>@[3,4]</m:t>
                    </m:r>
                  </m:oMath>
                </a14:m>
                <a:r>
                  <a:rPr lang="en-US" sz="1800" dirty="0">
                    <a:solidFill>
                      <a:srgbClr val="E02D8A"/>
                    </a:solidFill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de-DE" sz="1800" i="1" dirty="0" smtClean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</a:rPr>
                      <m:t>𝑐𝑜𝑛𝑛</m:t>
                    </m:r>
                    <m:r>
                      <a:rPr lang="en-US" altLang="de-DE" sz="1800" b="0" i="1" dirty="0" smtClean="0"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800" dirty="0">
                    <a:solidFill>
                      <a:schemeClr val="accent3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dirty="0">
                        <a:ln w="0"/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sz="1800" i="1" dirty="0">
                            <a:ln w="0"/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dirty="0">
                            <a:ln w="0"/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accent3"/>
                    </a:solidFill>
                    <a:effectLst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ln w="0"/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n w="0"/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sz="1800" b="0" i="0" dirty="0" smtClean="0">
                        <a:ln w="0"/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800" dirty="0">
                        <a:ln w="0"/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ctrlPr>
                          <a:rPr lang="en-US" sz="1800" i="1" dirty="0">
                            <a:ln w="0"/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dirty="0">
                            <a:ln w="0"/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sz="1800" b="0" i="1" dirty="0" smtClean="0">
                        <a:ln w="0"/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</a:rPr>
                      <m:t>@[1,2]</m:t>
                    </m:r>
                  </m:oMath>
                </a14:m>
                <a:r>
                  <a:rPr lang="en-US" sz="1800" dirty="0">
                    <a:solidFill>
                      <a:schemeClr val="accent3"/>
                    </a:solidFill>
                    <a:effectLst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dirty="0">
                        <a:ln w="0"/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sz="1800" i="1" dirty="0">
                            <a:ln w="0"/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dirty="0">
                            <a:ln w="0"/>
                            <a:solidFill>
                              <a:schemeClr val="accent3"/>
                            </a:solidFill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sz="1800" b="0" i="1" dirty="0" smtClean="0">
                        <a:ln w="0"/>
                        <a:solidFill>
                          <a:schemeClr val="accent3"/>
                        </a:solidFill>
                        <a:effectLst/>
                        <a:latin typeface="Cambria Math" panose="02040503050406030204" pitchFamily="18" charset="0"/>
                      </a:rPr>
                      <m:t>@[0.5,2.5]</m:t>
                    </m:r>
                  </m:oMath>
                </a14:m>
                <a:r>
                  <a:rPr lang="en-US" sz="1800" dirty="0">
                    <a:solidFill>
                      <a:schemeClr val="accent3"/>
                    </a:solidFill>
                    <a:effectLst/>
                  </a:rPr>
                  <a:t>  </a:t>
                </a:r>
              </a:p>
            </p:txBody>
          </p:sp>
        </mc:Choice>
        <mc:Fallback xmlns=""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CBD27497-9495-EBF7-3D5E-CAA2BD0AC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723" y="4658864"/>
                <a:ext cx="4788897" cy="91440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D899594-5405-3FA6-88F0-CE5534249B9C}"/>
                  </a:ext>
                </a:extLst>
              </p:cNvPr>
              <p:cNvSpPr txBox="1"/>
              <p:nvPr/>
            </p:nvSpPr>
            <p:spPr>
              <a:xfrm>
                <a:off x="3847723" y="4309277"/>
                <a:ext cx="3999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de-DE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D899594-5405-3FA6-88F0-CE5534249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723" y="4309277"/>
                <a:ext cx="3999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03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5D041E32-8B68-8775-EB27-9D6B320C9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384" y="2956229"/>
            <a:ext cx="3997232" cy="31003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>
                <a:solidFill>
                  <a:schemeClr val="tx1"/>
                </a:solidFill>
              </a:rPr>
              <a:t>Contribution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b="0" dirty="0" err="1">
                <a:solidFill>
                  <a:schemeClr val="tx1"/>
                </a:solidFill>
              </a:rPr>
              <a:t>Filtering</a:t>
            </a:r>
            <a:r>
              <a:rPr lang="de-DE" sz="2400" b="0" dirty="0">
                <a:solidFill>
                  <a:schemeClr val="tx1"/>
                </a:solidFill>
              </a:rPr>
              <a:t> </a:t>
            </a:r>
            <a:r>
              <a:rPr lang="de-DE" sz="2400" b="0" dirty="0" err="1">
                <a:solidFill>
                  <a:schemeClr val="tx1"/>
                </a:solidFill>
              </a:rPr>
              <a:t>intervals</a:t>
            </a:r>
            <a:endParaRPr lang="de-DE" sz="2400" b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656035" y="1363971"/>
            <a:ext cx="7831932" cy="4426721"/>
          </a:xfrm>
        </p:spPr>
        <p:txBody>
          <a:bodyPr/>
          <a:lstStyle/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600" dirty="0"/>
          </a:p>
          <a:p>
            <a:pPr lvl="1" defTabSz="684610">
              <a:defRPr/>
            </a:pPr>
            <a:endParaRPr lang="de-DE" altLang="de-D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CBD27497-9495-EBF7-3D5E-CAA2BD0AC165}"/>
                  </a:ext>
                </a:extLst>
              </p:cNvPr>
              <p:cNvSpPr/>
              <p:nvPr/>
            </p:nvSpPr>
            <p:spPr>
              <a:xfrm>
                <a:off x="1056016" y="1514403"/>
                <a:ext cx="4788897" cy="9144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altLang="de-DE" sz="1800" i="1" dirty="0" smtClean="0">
                        <a:solidFill>
                          <a:srgbClr val="E02D8A"/>
                        </a:solidFill>
                        <a:effectLst/>
                        <a:latin typeface="Cambria Math" panose="02040503050406030204" pitchFamily="18" charset="0"/>
                      </a:rPr>
                      <m:t>𝑐𝑜𝑛𝑛</m:t>
                    </m:r>
                    <m:r>
                      <a:rPr lang="en-US" altLang="de-DE" sz="1800" b="0" i="1" dirty="0" smtClean="0">
                        <a:solidFill>
                          <a:srgbClr val="E02D8A"/>
                        </a:solidFill>
                        <a:effectLst/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>
                    <a:solidFill>
                      <a:srgbClr val="E02D8A"/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dirty="0">
                        <a:ln w="0"/>
                        <a:solidFill>
                          <a:srgbClr val="E02D8A"/>
                        </a:solidFill>
                        <a:effectLst/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sz="1800" i="1" dirty="0">
                            <a:ln w="0"/>
                            <a:solidFill>
                              <a:srgbClr val="E02D8A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dirty="0">
                            <a:ln w="0"/>
                            <a:solidFill>
                              <a:srgbClr val="E02D8A"/>
                            </a:solidFill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rgbClr val="E02D8A"/>
                    </a:solidFill>
                    <a:effectLst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ln w="0"/>
                            <a:solidFill>
                              <a:srgbClr val="E02D8A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0" dirty="0" smtClean="0">
                            <a:ln w="0"/>
                            <a:solidFill>
                              <a:srgbClr val="E02D8A"/>
                            </a:solidFill>
                            <a:effectLst/>
                            <a:latin typeface="Cambria Math" panose="02040503050406030204" pitchFamily="18" charset="0"/>
                          </a:rPr>
                          <m:t>3,4</m:t>
                        </m:r>
                      </m:e>
                    </m:d>
                    <m:r>
                      <a:rPr lang="en-US" sz="1800" b="0" i="0" dirty="0" smtClean="0">
                        <a:ln w="0"/>
                        <a:solidFill>
                          <a:srgbClr val="E02D8A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800" dirty="0">
                        <a:ln w="0"/>
                        <a:solidFill>
                          <a:srgbClr val="E02D8A"/>
                        </a:solidFill>
                        <a:effectLst/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ctrlPr>
                          <a:rPr lang="en-US" sz="1800" i="1" dirty="0">
                            <a:ln w="0"/>
                            <a:solidFill>
                              <a:srgbClr val="E02D8A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dirty="0">
                            <a:ln w="0"/>
                            <a:solidFill>
                              <a:srgbClr val="E02D8A"/>
                            </a:solidFill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sz="1800" b="0" i="1" dirty="0" smtClean="0">
                        <a:ln w="0"/>
                        <a:solidFill>
                          <a:srgbClr val="E02D8A"/>
                        </a:solidFill>
                        <a:effectLst/>
                        <a:latin typeface="Cambria Math" panose="02040503050406030204" pitchFamily="18" charset="0"/>
                      </a:rPr>
                      <m:t>@[3,4]</m:t>
                    </m:r>
                  </m:oMath>
                </a14:m>
                <a:r>
                  <a:rPr lang="en-US" sz="1800" dirty="0">
                    <a:solidFill>
                      <a:srgbClr val="E02D8A"/>
                    </a:solidFill>
                    <a:effectLst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dirty="0">
                        <a:ln w="0"/>
                        <a:solidFill>
                          <a:srgbClr val="E02D8A"/>
                        </a:solidFill>
                        <a:effectLst/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sz="1800" i="1" dirty="0">
                            <a:ln w="0"/>
                            <a:solidFill>
                              <a:srgbClr val="E02D8A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dirty="0">
                            <a:ln w="0"/>
                            <a:solidFill>
                              <a:srgbClr val="E02D8A"/>
                            </a:solidFill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sz="1800" b="0" i="1" dirty="0" smtClean="0">
                        <a:ln w="0"/>
                        <a:solidFill>
                          <a:srgbClr val="E02D8A"/>
                        </a:solidFill>
                        <a:effectLst/>
                        <a:latin typeface="Cambria Math" panose="02040503050406030204" pitchFamily="18" charset="0"/>
                      </a:rPr>
                      <m:t>@[3,4]</m:t>
                    </m:r>
                  </m:oMath>
                </a14:m>
                <a:r>
                  <a:rPr lang="en-US" sz="1800" dirty="0">
                    <a:solidFill>
                      <a:srgbClr val="E02D8A"/>
                    </a:solidFill>
                    <a:effectLst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de-DE" sz="1800" i="1" dirty="0" smtClean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𝑐𝑜𝑛𝑛</m:t>
                    </m:r>
                    <m:r>
                      <a:rPr lang="en-US" altLang="de-DE" sz="1800" b="0" i="1" dirty="0" smtClean="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80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effectLst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dirty="0">
                        <a:ln w="0"/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ctrlPr>
                          <a:rPr lang="en-US" sz="1800" i="1" dirty="0">
                            <a:ln w="0"/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dirty="0">
                            <a:ln w="0"/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effectLst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 dirty="0">
                            <a:ln w="0"/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n w="0"/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sz="1800" b="0" i="0" dirty="0" smtClean="0">
                        <a:ln w="0"/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800" dirty="0">
                        <a:ln w="0"/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B</m:t>
                    </m:r>
                    <m:d>
                      <m:dPr>
                        <m:ctrlPr>
                          <a:rPr lang="en-US" sz="1800" i="1" dirty="0">
                            <a:ln w="0"/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dirty="0">
                            <a:ln w="0"/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sz="1800" b="0" i="1" dirty="0" smtClean="0">
                        <a:ln w="0"/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@[1,2]</m:t>
                    </m:r>
                  </m:oMath>
                </a14:m>
                <a:r>
                  <a:rPr lang="en-US" sz="180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effectLst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dirty="0">
                        <a:ln w="0"/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sz="1800" i="1" dirty="0">
                            <a:ln w="0"/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dirty="0">
                            <a:ln w="0"/>
                            <a:solidFill>
                              <a:schemeClr val="bg2">
                                <a:lumMod val="60000"/>
                                <a:lumOff val="4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en-US" sz="1800" b="0" i="1" dirty="0" smtClean="0">
                        <a:ln w="0"/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@[0.5,2.5]</m:t>
                    </m:r>
                  </m:oMath>
                </a14:m>
                <a:r>
                  <a:rPr lang="en-US" sz="180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effectLst/>
                  </a:rPr>
                  <a:t>  </a:t>
                </a:r>
              </a:p>
            </p:txBody>
          </p:sp>
        </mc:Choice>
        <mc:Fallback xmlns=""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CBD27497-9495-EBF7-3D5E-CAA2BD0AC1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016" y="1514403"/>
                <a:ext cx="4788897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D899594-5405-3FA6-88F0-CE5534249B9C}"/>
                  </a:ext>
                </a:extLst>
              </p:cNvPr>
              <p:cNvSpPr txBox="1"/>
              <p:nvPr/>
            </p:nvSpPr>
            <p:spPr>
              <a:xfrm>
                <a:off x="656035" y="1514403"/>
                <a:ext cx="3999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de-DE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CD899594-5405-3FA6-88F0-CE5534249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35" y="1514403"/>
                <a:ext cx="3999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919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>
                <a:solidFill>
                  <a:schemeClr val="tx1"/>
                </a:solidFill>
              </a:rPr>
              <a:t>Contribution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b="0" dirty="0">
                <a:solidFill>
                  <a:schemeClr val="tx1"/>
                </a:solidFill>
              </a:rPr>
              <a:t>Running </a:t>
            </a:r>
            <a:r>
              <a:rPr lang="de-DE" sz="2400" b="0" dirty="0" err="1">
                <a:solidFill>
                  <a:schemeClr val="tx1"/>
                </a:solidFill>
              </a:rPr>
              <a:t>example</a:t>
            </a:r>
            <a:endParaRPr lang="de-DE" sz="2400" b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656035" y="1363971"/>
            <a:ext cx="7831932" cy="4426721"/>
          </a:xfrm>
        </p:spPr>
        <p:txBody>
          <a:bodyPr/>
          <a:lstStyle/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>
              <a:latin typeface="+mj-lt"/>
            </a:endParaRP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600" dirty="0"/>
          </a:p>
          <a:p>
            <a:pPr lvl="1" defTabSz="684610">
              <a:defRPr/>
            </a:pPr>
            <a:endParaRPr lang="de-DE" altLang="de-DE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867B00FF-0386-BF7D-9812-3D63BBDD3C6B}"/>
                  </a:ext>
                </a:extLst>
              </p:cNvPr>
              <p:cNvSpPr/>
              <p:nvPr/>
            </p:nvSpPr>
            <p:spPr>
              <a:xfrm>
                <a:off x="656033" y="3204847"/>
                <a:ext cx="4476598" cy="2539345"/>
              </a:xfrm>
              <a:prstGeom prst="round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4610">
                  <a:defRPr/>
                </a:pPr>
                <a:r>
                  <a:rPr lang="de-DE" altLang="de-DE" sz="1800" i="1" u="sng" dirty="0">
                    <a:solidFill>
                      <a:schemeClr val="tx1"/>
                    </a:solidFill>
                    <a:latin typeface="+mj-lt"/>
                  </a:rPr>
                  <a:t>The </a:t>
                </a:r>
                <a:r>
                  <a:rPr lang="de-DE" altLang="de-DE" sz="1800" i="1" u="sng" dirty="0" err="1">
                    <a:solidFill>
                      <a:schemeClr val="tx1"/>
                    </a:solidFill>
                    <a:latin typeface="+mj-lt"/>
                  </a:rPr>
                  <a:t>protocol</a:t>
                </a:r>
                <a:r>
                  <a:rPr lang="de-DE" altLang="de-DE" sz="1800" i="1" u="sng" dirty="0">
                    <a:solidFill>
                      <a:schemeClr val="tx1"/>
                    </a:solidFill>
                    <a:latin typeface="+mj-lt"/>
                  </a:rPr>
                  <a:t>:</a:t>
                </a:r>
              </a:p>
              <a:p>
                <a:pPr defTabSz="684610">
                  <a:defRPr/>
                </a:pPr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defTabSz="684610">
                  <a:defRPr/>
                </a:pP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For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each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rule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in </a:t>
                </a:r>
                <a14:m>
                  <m:oMath xmlns:m="http://schemas.openxmlformats.org/officeDocument/2006/math">
                    <m:r>
                      <a:rPr lang="de-DE" altLang="de-DE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de-DE" sz="1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Ground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the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rule</a:t>
                </a:r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Find time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points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of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body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literals</a:t>
                </a:r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Find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the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joint</a:t>
                </a:r>
                <a:r>
                  <a:rPr lang="de-DE" altLang="de-DE" sz="1800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dirty="0" err="1">
                    <a:solidFill>
                      <a:schemeClr val="tx1"/>
                    </a:solidFill>
                    <a:latin typeface="+mj-lt"/>
                  </a:rPr>
                  <a:t>interval</a:t>
                </a:r>
                <a:endParaRPr lang="de-DE" altLang="de-DE" sz="1800" dirty="0">
                  <a:solidFill>
                    <a:schemeClr val="tx1"/>
                  </a:solidFill>
                  <a:latin typeface="+mj-lt"/>
                </a:endParaRPr>
              </a:p>
              <a:p>
                <a:pPr marL="639900" lvl="1" indent="-342900" defTabSz="684610">
                  <a:buFont typeface="+mj-lt"/>
                  <a:buAutoNum type="arabicPeriod"/>
                  <a:defRPr/>
                </a:pPr>
                <a:r>
                  <a:rPr lang="de-DE" altLang="de-DE" sz="1800" u="sng" dirty="0" err="1">
                    <a:solidFill>
                      <a:schemeClr val="tx1"/>
                    </a:solidFill>
                    <a:latin typeface="+mj-lt"/>
                  </a:rPr>
                  <a:t>Extend</a:t>
                </a:r>
                <a:r>
                  <a:rPr lang="de-DE" altLang="de-DE" sz="1800" u="sng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de-DE" sz="1800" b="0" i="1" u="sng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de-DE" altLang="de-DE" sz="1800" u="sng" dirty="0">
                    <a:solidFill>
                      <a:schemeClr val="tx1"/>
                    </a:solidFill>
                    <a:latin typeface="+mj-lt"/>
                  </a:rPr>
                  <a:t> </a:t>
                </a:r>
                <a:r>
                  <a:rPr lang="de-DE" altLang="de-DE" sz="1800" u="sng" dirty="0" err="1">
                    <a:solidFill>
                      <a:schemeClr val="tx1"/>
                    </a:solidFill>
                    <a:latin typeface="+mj-lt"/>
                  </a:rPr>
                  <a:t>to</a:t>
                </a:r>
                <a:r>
                  <a:rPr lang="de-DE" altLang="de-DE" sz="1800" u="sng" dirty="0">
                    <a:solidFill>
                      <a:schemeClr val="tx1"/>
                    </a:solidFill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de-DE" sz="1800" i="1" u="sng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de-DE" altLang="de-DE" sz="1800" u="sng" dirty="0">
                    <a:solidFill>
                      <a:schemeClr val="tx1"/>
                    </a:solidFill>
                    <a:latin typeface="+mj-lt"/>
                  </a:rPr>
                  <a:t>‘ </a:t>
                </a:r>
                <a:endParaRPr lang="de-DE" altLang="de-DE" sz="1200" i="1" u="sng" dirty="0">
                  <a:solidFill>
                    <a:schemeClr val="tx1"/>
                  </a:solidFill>
                  <a:latin typeface="+mj-lt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867B00FF-0386-BF7D-9812-3D63BBDD3C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33" y="3204847"/>
                <a:ext cx="4476598" cy="253934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4D21B4BC-995A-A8B9-BBBE-FF9A133A1375}"/>
              </a:ext>
            </a:extLst>
          </p:cNvPr>
          <p:cNvSpPr/>
          <p:nvPr/>
        </p:nvSpPr>
        <p:spPr>
          <a:xfrm>
            <a:off x="5722669" y="3018881"/>
            <a:ext cx="33496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A657B56-6231-1307-6589-CEA77CAC20AD}"/>
              </a:ext>
            </a:extLst>
          </p:cNvPr>
          <p:cNvSpPr/>
          <p:nvPr/>
        </p:nvSpPr>
        <p:spPr>
          <a:xfrm>
            <a:off x="5451296" y="2865914"/>
            <a:ext cx="3162653" cy="12733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0FCA355-F973-0007-1F15-9640B4C3DE89}"/>
              </a:ext>
            </a:extLst>
          </p:cNvPr>
          <p:cNvSpPr txBox="1"/>
          <p:nvPr/>
        </p:nvSpPr>
        <p:spPr>
          <a:xfrm>
            <a:off x="6693118" y="3126602"/>
            <a:ext cx="21922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Coalesce intervals</a:t>
            </a:r>
            <a:endParaRPr lang="de-DE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370DCDA2-3D36-E661-81FD-3C68DCB8C3F4}"/>
                  </a:ext>
                </a:extLst>
              </p:cNvPr>
              <p:cNvSpPr/>
              <p:nvPr/>
            </p:nvSpPr>
            <p:spPr>
              <a:xfrm>
                <a:off x="493942" y="1743085"/>
                <a:ext cx="3652538" cy="40011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de-DE" sz="20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)@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2,3</m:t>
                          </m:r>
                        </m:e>
                      </m:d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en-US" sz="2000" b="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@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de-DE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Rechteck 11">
                <a:extLst>
                  <a:ext uri="{FF2B5EF4-FFF2-40B4-BE49-F238E27FC236}">
                    <a16:creationId xmlns:a16="http://schemas.microsoft.com/office/drawing/2014/main" id="{370DCDA2-3D36-E661-81FD-3C68DCB8C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42" y="1743085"/>
                <a:ext cx="3652538" cy="400110"/>
              </a:xfrm>
              <a:prstGeom prst="rect">
                <a:avLst/>
              </a:prstGeom>
              <a:blipFill>
                <a:blip r:embed="rId3"/>
                <a:stretch>
                  <a:fillRect b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E4C3406-33AA-C9E3-2367-FA2CFD4ECB87}"/>
                  </a:ext>
                </a:extLst>
              </p:cNvPr>
              <p:cNvSpPr txBox="1"/>
              <p:nvPr/>
            </p:nvSpPr>
            <p:spPr>
              <a:xfrm>
                <a:off x="527604" y="2483259"/>
                <a:ext cx="213360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de-DE" sz="20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)@3.5</m:t>
                      </m:r>
                    </m:oMath>
                  </m:oMathPara>
                </a14:m>
                <a:endParaRPr lang="de-DE" sz="20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7E4C3406-33AA-C9E3-2367-FA2CFD4EC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04" y="2483259"/>
                <a:ext cx="2133602" cy="400110"/>
              </a:xfrm>
              <a:prstGeom prst="rect">
                <a:avLst/>
              </a:prstGeom>
              <a:blipFill>
                <a:blip r:embed="rId5"/>
                <a:stretch>
                  <a:fillRect l="-57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2EF59909-C489-FF92-74FF-F586475F0BEE}"/>
                  </a:ext>
                </a:extLst>
              </p:cNvPr>
              <p:cNvSpPr/>
              <p:nvPr/>
            </p:nvSpPr>
            <p:spPr>
              <a:xfrm>
                <a:off x="493942" y="2102680"/>
                <a:ext cx="3753848" cy="422039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de-DE" sz="20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{ 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ctrlPr>
                            <a:rPr lang="en-US" sz="20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0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0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tx2"/>
                              </a:solidFill>
                            </a:rPr>
                            <m:t>⊟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en-US" sz="20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0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 }</m:t>
                      </m:r>
                    </m:oMath>
                  </m:oMathPara>
                </a14:m>
                <a:endParaRPr lang="de-DE" sz="20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2EF59909-C489-FF92-74FF-F586475F0B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42" y="2102680"/>
                <a:ext cx="3753848" cy="422039"/>
              </a:xfrm>
              <a:prstGeom prst="rect">
                <a:avLst/>
              </a:prstGeom>
              <a:blipFill>
                <a:blip r:embed="rId6"/>
                <a:stretch>
                  <a:fillRect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01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DE874FC-0AC9-58D4-924A-81ABEC360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2908" y="346076"/>
            <a:ext cx="2431458" cy="56935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>
                <a:solidFill>
                  <a:schemeClr val="tx1"/>
                </a:solidFill>
              </a:rPr>
              <a:t>Contribution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b="0" dirty="0">
                <a:solidFill>
                  <a:schemeClr val="tx1"/>
                </a:solidFill>
              </a:rPr>
              <a:t>Running </a:t>
            </a:r>
            <a:r>
              <a:rPr lang="de-DE" sz="2400" b="0" dirty="0" err="1">
                <a:solidFill>
                  <a:schemeClr val="tx1"/>
                </a:solidFill>
              </a:rPr>
              <a:t>example</a:t>
            </a:r>
            <a:endParaRPr lang="de-DE" sz="24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656035" y="1363971"/>
                <a:ext cx="7831932" cy="4426721"/>
              </a:xfrm>
            </p:spPr>
            <p:txBody>
              <a:bodyPr/>
              <a:lstStyle/>
              <a:p>
                <a:pPr defTabSz="684610">
                  <a:defRPr/>
                </a:pPr>
                <a:r>
                  <a:rPr lang="en-US" altLang="de-DE" sz="1800" dirty="0">
                    <a:latin typeface="+mj-lt"/>
                  </a:rPr>
                  <a:t>The global list </a:t>
                </a:r>
                <a14:m>
                  <m:oMath xmlns:m="http://schemas.openxmlformats.org/officeDocument/2006/math">
                    <m:r>
                      <a:rPr lang="en-US" altLang="de-DE" sz="18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 marL="342900" indent="-342900" defTabSz="684610"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>
                    <a:solidFill>
                      <a:schemeClr val="tx1"/>
                    </a:solidFill>
                  </a:rPr>
                  <a:t>Traced information from</a:t>
                </a:r>
              </a:p>
              <a:p>
                <a:pPr marL="639900" lvl="1" indent="-342900" defTabSz="684610">
                  <a:buFont typeface="Wingdings" panose="05000000000000000000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de-DE" sz="1600" b="0" i="1" smtClean="0">
                        <a:latin typeface="Cambria Math" panose="02040503050406030204" pitchFamily="18" charset="0"/>
                      </a:rPr>
                      <m:t>𝑂𝑢𝑡𝑒𝑟𝑚𝑜𝑠𝑡𝐿𝑖𝑡𝑒𝑟𝑎𝑙𝑠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marL="639900" lvl="1" indent="-342900" defTabSz="684610">
                  <a:buFont typeface="Wingdings" panose="05000000000000000000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altLang="de-DE" sz="1600" b="0" i="1" smtClean="0">
                        <a:latin typeface="Cambria Math" panose="02040503050406030204" pitchFamily="18" charset="0"/>
                      </a:rPr>
                      <m:t>𝑁𝑒𝑠𝑡𝑒𝑑𝐿𝑖𝑡𝑒𝑟𝑎𝑙𝑠</m:t>
                    </m:r>
                  </m:oMath>
                </a14:m>
                <a:endParaRPr lang="en-US" sz="1600" dirty="0">
                  <a:solidFill>
                    <a:schemeClr val="tx1"/>
                  </a:solidFill>
                </a:endParaRPr>
              </a:p>
              <a:p>
                <a:pPr marL="342900" indent="-342900" defTabSz="684610">
                  <a:buFont typeface="Arial" panose="020B0604020202020204" pitchFamily="34" charset="0"/>
                  <a:buChar char="•"/>
                  <a:defRPr/>
                </a:pPr>
                <a:r>
                  <a:rPr lang="en-US" sz="1800" dirty="0">
                    <a:solidFill>
                      <a:schemeClr val="tx1"/>
                    </a:solidFill>
                  </a:rPr>
                  <a:t>Transformed into JSON </a:t>
                </a:r>
              </a:p>
              <a:p>
                <a:pPr marL="639900" lvl="1" indent="-342900" defTabSz="684610">
                  <a:buFont typeface="Wingdings" panose="05000000000000000000" pitchFamily="2" charset="2"/>
                  <a:buChar char="§"/>
                  <a:defRPr/>
                </a:pPr>
                <a:r>
                  <a:rPr lang="en-US" sz="1600" dirty="0">
                    <a:solidFill>
                      <a:schemeClr val="tx1"/>
                    </a:solidFill>
                  </a:rPr>
                  <a:t>Evee shortest </a:t>
                </a:r>
                <a:r>
                  <a:rPr lang="en-US" sz="1600" dirty="0" err="1">
                    <a:solidFill>
                      <a:schemeClr val="tx1"/>
                    </a:solidFill>
                  </a:rPr>
                  <a:t>hyperpath</a:t>
                </a:r>
                <a:r>
                  <a:rPr lang="en-US" sz="1600" dirty="0">
                    <a:solidFill>
                      <a:schemeClr val="tx1"/>
                    </a:solidFill>
                  </a:rPr>
                  <a:t>/proof algorithm</a:t>
                </a:r>
              </a:p>
              <a:p>
                <a:pPr defTabSz="684610">
                  <a:defRPr/>
                </a:pPr>
                <a:endParaRPr lang="de-DE" altLang="de-DE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656035" y="1363971"/>
                <a:ext cx="7831932" cy="4426721"/>
              </a:xfrm>
              <a:blipFill>
                <a:blip r:embed="rId4"/>
                <a:stretch>
                  <a:fillRect l="-1869" t="-1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43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solidFill>
                  <a:schemeClr val="tx1"/>
                </a:solidFill>
              </a:rPr>
              <a:t>Evaluation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b="0" dirty="0">
                <a:solidFill>
                  <a:schemeClr val="tx1"/>
                </a:solidFill>
              </a:rPr>
              <a:t>Setup</a:t>
            </a:r>
            <a:endParaRPr lang="de-DE" sz="2400" b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656035" y="1363971"/>
            <a:ext cx="7935515" cy="4426721"/>
          </a:xfrm>
        </p:spPr>
        <p:txBody>
          <a:bodyPr/>
          <a:lstStyle/>
          <a:p>
            <a:pPr indent="-243000" defTabSz="684610">
              <a:defRPr/>
            </a:pPr>
            <a:r>
              <a:rPr lang="de-DE" altLang="de-DE" sz="1800" dirty="0"/>
              <a:t>The benchmark:</a:t>
            </a:r>
          </a:p>
          <a:p>
            <a:pPr marL="42750" indent="-28575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800" dirty="0"/>
              <a:t>Dataset:</a:t>
            </a:r>
          </a:p>
          <a:p>
            <a:pPr lvl="2" defTabSz="684610">
              <a:buFont typeface="Wingdings" panose="05000000000000000000" pitchFamily="2" charset="2"/>
              <a:buChar char="§"/>
              <a:defRPr/>
            </a:pPr>
            <a:r>
              <a:rPr lang="de-DE" altLang="de-DE" sz="1600" dirty="0"/>
              <a:t>LUBM </a:t>
            </a:r>
            <a:r>
              <a:rPr lang="de-DE" altLang="de-DE" sz="1600" dirty="0" err="1"/>
              <a:t>generator</a:t>
            </a:r>
            <a:endParaRPr lang="de-DE" altLang="de-DE" sz="1600" dirty="0"/>
          </a:p>
          <a:p>
            <a:pPr lvl="2" defTabSz="684610">
              <a:buFont typeface="Wingdings" panose="05000000000000000000" pitchFamily="2" charset="2"/>
              <a:buChar char="§"/>
              <a:defRPr/>
            </a:pPr>
            <a:r>
              <a:rPr lang="de-DE" altLang="de-DE" sz="1600" dirty="0"/>
              <a:t>10 </a:t>
            </a:r>
            <a:r>
              <a:rPr lang="de-DE" altLang="de-DE" sz="1600" dirty="0" err="1"/>
              <a:t>sizes</a:t>
            </a:r>
            <a:r>
              <a:rPr lang="de-DE" altLang="de-DE" sz="1600" dirty="0"/>
              <a:t>: 10k … 100k </a:t>
            </a:r>
            <a:r>
              <a:rPr lang="de-DE" altLang="de-DE" sz="1600" dirty="0" err="1"/>
              <a:t>facts</a:t>
            </a:r>
            <a:endParaRPr lang="de-DE" altLang="de-DE" sz="1600" dirty="0"/>
          </a:p>
          <a:p>
            <a:pPr lvl="2" defTabSz="684610">
              <a:buFont typeface="Wingdings" panose="05000000000000000000" pitchFamily="2" charset="2"/>
              <a:buChar char="§"/>
              <a:defRPr/>
            </a:pPr>
            <a:r>
              <a:rPr lang="de-DE" altLang="de-DE" sz="1600" dirty="0" err="1"/>
              <a:t>Intervals</a:t>
            </a:r>
            <a:r>
              <a:rPr lang="de-DE" altLang="de-DE" sz="1600" dirty="0"/>
              <a:t> </a:t>
            </a:r>
            <a:r>
              <a:rPr lang="de-DE" altLang="de-DE" sz="1600" dirty="0" err="1"/>
              <a:t>randomly</a:t>
            </a:r>
            <a:r>
              <a:rPr lang="de-DE" altLang="de-DE" sz="1600" dirty="0"/>
              <a:t> </a:t>
            </a:r>
            <a:r>
              <a:rPr lang="de-DE" altLang="de-DE" sz="1600" dirty="0" err="1"/>
              <a:t>generated</a:t>
            </a:r>
            <a:endParaRPr lang="de-DE" altLang="de-DE" sz="1600" dirty="0"/>
          </a:p>
          <a:p>
            <a:pPr marL="42750" indent="-28575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800" dirty="0" err="1"/>
              <a:t>Program</a:t>
            </a:r>
            <a:r>
              <a:rPr lang="de-DE" altLang="de-DE" sz="1800" dirty="0"/>
              <a:t> and </a:t>
            </a:r>
            <a:r>
              <a:rPr lang="de-DE" altLang="de-DE" sz="1800" dirty="0" err="1"/>
              <a:t>facts</a:t>
            </a:r>
            <a:r>
              <a:rPr lang="de-DE" altLang="de-DE" sz="1800" dirty="0"/>
              <a:t>: </a:t>
            </a:r>
          </a:p>
          <a:p>
            <a:pPr marL="474750" lvl="3" indent="-285750" defTabSz="684610">
              <a:buFont typeface="Wingdings" panose="05000000000000000000" pitchFamily="2" charset="2"/>
              <a:buChar char="§"/>
              <a:defRPr/>
            </a:pPr>
            <a:r>
              <a:rPr lang="de-DE" altLang="de-DE" sz="1600" dirty="0"/>
              <a:t>85 temporal </a:t>
            </a:r>
            <a:r>
              <a:rPr lang="de-DE" altLang="de-DE" sz="1600" dirty="0" err="1"/>
              <a:t>rules</a:t>
            </a:r>
            <a:endParaRPr lang="de-DE" altLang="de-DE" sz="1600" dirty="0"/>
          </a:p>
          <a:p>
            <a:pPr marL="474750" lvl="3" indent="-285750" defTabSz="684610">
              <a:buFont typeface="Wingdings" panose="05000000000000000000" pitchFamily="2" charset="2"/>
              <a:buChar char="§"/>
              <a:defRPr/>
            </a:pPr>
            <a:r>
              <a:rPr lang="de-DE" altLang="de-DE" sz="1600" dirty="0" err="1"/>
              <a:t>Entailed</a:t>
            </a:r>
            <a:r>
              <a:rPr lang="de-DE" altLang="de-DE" sz="1600" dirty="0"/>
              <a:t> </a:t>
            </a:r>
            <a:r>
              <a:rPr lang="de-DE" altLang="de-DE" sz="1600" dirty="0" err="1"/>
              <a:t>facts</a:t>
            </a:r>
            <a:r>
              <a:rPr lang="de-DE" altLang="de-DE" sz="1600" dirty="0"/>
              <a:t> </a:t>
            </a:r>
            <a:r>
              <a:rPr lang="de-DE" altLang="de-DE" sz="1600" dirty="0" err="1"/>
              <a:t>randomly</a:t>
            </a:r>
            <a:r>
              <a:rPr lang="de-DE" altLang="de-DE" sz="1600" dirty="0"/>
              <a:t> </a:t>
            </a:r>
            <a:r>
              <a:rPr lang="de-DE" altLang="de-DE" sz="1600" dirty="0" err="1"/>
              <a:t>obtained</a:t>
            </a:r>
            <a:r>
              <a:rPr lang="de-DE" altLang="de-DE" sz="1600" dirty="0"/>
              <a:t> </a:t>
            </a:r>
            <a:r>
              <a:rPr lang="de-DE" altLang="de-DE" sz="1600" dirty="0" err="1"/>
              <a:t>from</a:t>
            </a:r>
            <a:r>
              <a:rPr lang="de-DE" altLang="de-DE" sz="1600" dirty="0"/>
              <a:t> </a:t>
            </a:r>
          </a:p>
          <a:p>
            <a:pPr marL="189000" lvl="3" indent="0" defTabSz="684610">
              <a:buNone/>
              <a:defRPr/>
            </a:pPr>
            <a:r>
              <a:rPr lang="de-DE" altLang="de-DE" sz="1600" dirty="0" err="1"/>
              <a:t>materialisation</a:t>
            </a:r>
            <a:endParaRPr lang="de-DE" altLang="de-DE" sz="1600" dirty="0"/>
          </a:p>
          <a:p>
            <a:pPr defTabSz="684610">
              <a:defRPr/>
            </a:pPr>
            <a:endParaRPr lang="de-DE" altLang="de-DE" sz="1800" dirty="0"/>
          </a:p>
          <a:p>
            <a:pPr marL="54000" lvl="1" indent="0" defTabSz="684610">
              <a:buNone/>
              <a:defRPr/>
            </a:pPr>
            <a:endParaRPr lang="de-DE" altLang="de-DE" sz="1800" dirty="0"/>
          </a:p>
          <a:p>
            <a:pPr defTabSz="684610">
              <a:defRPr/>
            </a:pPr>
            <a:endParaRPr lang="de-DE" altLang="de-DE" sz="1800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381734A2-E7D2-657C-5D04-6F2CA657EC92}"/>
              </a:ext>
            </a:extLst>
          </p:cNvPr>
          <p:cNvSpPr/>
          <p:nvPr/>
        </p:nvSpPr>
        <p:spPr>
          <a:xfrm>
            <a:off x="656035" y="4683967"/>
            <a:ext cx="4480941" cy="1228023"/>
          </a:xfrm>
          <a:prstGeom prst="round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4610">
              <a:defRPr/>
            </a:pPr>
            <a:r>
              <a:rPr lang="de-DE" altLang="de-DE" sz="1600" dirty="0" err="1">
                <a:solidFill>
                  <a:schemeClr val="tx2"/>
                </a:solidFill>
              </a:rPr>
              <a:t>Machine</a:t>
            </a:r>
            <a:r>
              <a:rPr lang="de-DE" altLang="de-DE" sz="1600" dirty="0">
                <a:solidFill>
                  <a:schemeClr val="tx2"/>
                </a:solidFill>
              </a:rPr>
              <a:t> </a:t>
            </a:r>
            <a:r>
              <a:rPr lang="de-DE" altLang="de-DE" sz="1600" dirty="0" err="1">
                <a:solidFill>
                  <a:schemeClr val="tx2"/>
                </a:solidFill>
              </a:rPr>
              <a:t>configuration</a:t>
            </a:r>
            <a:endParaRPr lang="de-DE" altLang="de-DE" sz="1600" dirty="0">
              <a:solidFill>
                <a:schemeClr val="tx2"/>
              </a:solidFill>
            </a:endParaRP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600" dirty="0">
                <a:solidFill>
                  <a:schemeClr val="tx2"/>
                </a:solidFill>
              </a:rPr>
              <a:t> OS: Windows 10 Home Edition (64-Bit)</a:t>
            </a:r>
          </a:p>
          <a:p>
            <a:pPr marL="342900" indent="-34290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600" dirty="0" err="1">
                <a:solidFill>
                  <a:schemeClr val="tx2"/>
                </a:solidFill>
              </a:rPr>
              <a:t>Processor</a:t>
            </a:r>
            <a:r>
              <a:rPr lang="de-DE" altLang="de-DE" sz="1600" dirty="0">
                <a:solidFill>
                  <a:schemeClr val="tx2"/>
                </a:solidFill>
              </a:rPr>
              <a:t>: AMD </a:t>
            </a:r>
            <a:r>
              <a:rPr lang="de-DE" altLang="de-DE" sz="1600" dirty="0" err="1">
                <a:solidFill>
                  <a:schemeClr val="tx2"/>
                </a:solidFill>
              </a:rPr>
              <a:t>Ryzen</a:t>
            </a:r>
            <a:r>
              <a:rPr lang="de-DE" altLang="de-DE" sz="1600" dirty="0">
                <a:solidFill>
                  <a:schemeClr val="tx2"/>
                </a:solidFill>
              </a:rPr>
              <a:t> 5600 (3200MHz)</a:t>
            </a:r>
          </a:p>
          <a:p>
            <a:pPr marL="342900" indent="-34290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600" dirty="0">
                <a:solidFill>
                  <a:schemeClr val="tx2"/>
                </a:solidFill>
              </a:rPr>
              <a:t>RAM: 32GB DDR4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322504-360C-AD13-EF85-B213E4446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1697" y="526926"/>
            <a:ext cx="2789853" cy="53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28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solidFill>
                  <a:schemeClr val="tx1"/>
                </a:solidFill>
              </a:rPr>
              <a:t>Evaluation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b="0" dirty="0" err="1">
                <a:solidFill>
                  <a:schemeClr val="tx1"/>
                </a:solidFill>
              </a:rPr>
              <a:t>Comparison</a:t>
            </a:r>
            <a:r>
              <a:rPr lang="de-DE" sz="2400" b="0" dirty="0">
                <a:solidFill>
                  <a:schemeClr val="tx1"/>
                </a:solidFill>
              </a:rPr>
              <a:t> </a:t>
            </a:r>
            <a:r>
              <a:rPr lang="de-DE" sz="2400" b="0" dirty="0" err="1">
                <a:solidFill>
                  <a:schemeClr val="tx1"/>
                </a:solidFill>
              </a:rPr>
              <a:t>with</a:t>
            </a:r>
            <a:r>
              <a:rPr lang="de-DE" sz="2400" b="0" dirty="0">
                <a:solidFill>
                  <a:schemeClr val="tx1"/>
                </a:solidFill>
              </a:rPr>
              <a:t> </a:t>
            </a:r>
            <a:r>
              <a:rPr lang="de-DE" sz="2400" b="0" dirty="0" err="1">
                <a:solidFill>
                  <a:schemeClr val="tx1"/>
                </a:solidFill>
              </a:rPr>
              <a:t>baseline</a:t>
            </a:r>
            <a:endParaRPr lang="de-DE" sz="2400" b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656035" y="1363971"/>
            <a:ext cx="7935515" cy="4426721"/>
          </a:xfrm>
        </p:spPr>
        <p:txBody>
          <a:bodyPr/>
          <a:lstStyle/>
          <a:p>
            <a:pPr defTabSz="684610">
              <a:defRPr/>
            </a:pPr>
            <a:r>
              <a:rPr lang="de-DE" altLang="de-DE" sz="1800" dirty="0"/>
              <a:t>CPU time </a:t>
            </a:r>
            <a:r>
              <a:rPr lang="de-DE" altLang="de-DE" sz="1800" dirty="0" err="1"/>
              <a:t>between</a:t>
            </a:r>
            <a:r>
              <a:rPr lang="de-DE" altLang="de-DE" sz="1800" dirty="0"/>
              <a:t> </a:t>
            </a:r>
            <a:r>
              <a:rPr lang="de-DE" altLang="de-DE" sz="1800" dirty="0" err="1"/>
              <a:t>enabled</a:t>
            </a:r>
            <a:r>
              <a:rPr lang="de-DE" altLang="de-DE" sz="1800" dirty="0"/>
              <a:t> and disabled </a:t>
            </a:r>
            <a:r>
              <a:rPr lang="de-DE" altLang="de-DE" sz="1800" dirty="0" err="1"/>
              <a:t>tracing</a:t>
            </a:r>
            <a:endParaRPr lang="de-DE" altLang="de-DE" sz="18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418403B-82E7-DE3D-47F6-82AAF468206C}"/>
              </a:ext>
            </a:extLst>
          </p:cNvPr>
          <p:cNvSpPr txBox="1"/>
          <p:nvPr/>
        </p:nvSpPr>
        <p:spPr>
          <a:xfrm>
            <a:off x="2143127" y="4884386"/>
            <a:ext cx="844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1 round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3C4FD08B-3138-8521-55BD-E3C9EA1214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059" y="1999732"/>
            <a:ext cx="4236870" cy="3177653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5AEB322E-6E7E-799C-1C7C-899FC34856E2}"/>
              </a:ext>
            </a:extLst>
          </p:cNvPr>
          <p:cNvSpPr txBox="1"/>
          <p:nvPr/>
        </p:nvSpPr>
        <p:spPr>
          <a:xfrm>
            <a:off x="2143127" y="5218281"/>
            <a:ext cx="844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1 round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5351D34-25DA-7B98-3BB1-AA20AE756191}"/>
              </a:ext>
            </a:extLst>
          </p:cNvPr>
          <p:cNvSpPr txBox="1"/>
          <p:nvPr/>
        </p:nvSpPr>
        <p:spPr>
          <a:xfrm>
            <a:off x="6166252" y="5177385"/>
            <a:ext cx="929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2 rounds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00FBF1A-046F-C163-70BF-660A3F2F53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2656" y="2007121"/>
            <a:ext cx="4236870" cy="317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83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FF10073-57FA-D967-0A37-B049EBB219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461" y="1999732"/>
            <a:ext cx="4236869" cy="31776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>
                <a:solidFill>
                  <a:schemeClr val="tx1"/>
                </a:solidFill>
              </a:rPr>
              <a:t>Evaluation</a:t>
            </a:r>
            <a:br>
              <a:rPr lang="de-DE" sz="2400" dirty="0">
                <a:solidFill>
                  <a:schemeClr val="tx1"/>
                </a:solidFill>
              </a:rPr>
            </a:br>
            <a:r>
              <a:rPr lang="de-DE" sz="2400" b="0" dirty="0" err="1">
                <a:solidFill>
                  <a:schemeClr val="tx1"/>
                </a:solidFill>
              </a:rPr>
              <a:t>Evee</a:t>
            </a:r>
            <a:r>
              <a:rPr lang="en-US" altLang="de-DE" sz="2400" b="0" dirty="0"/>
              <a:t>’</a:t>
            </a:r>
            <a:r>
              <a:rPr lang="de-DE" sz="2400" b="0" dirty="0">
                <a:solidFill>
                  <a:schemeClr val="tx1"/>
                </a:solidFill>
              </a:rPr>
              <a:t>s </a:t>
            </a:r>
            <a:r>
              <a:rPr lang="de-DE" sz="2400" b="0" dirty="0" err="1">
                <a:solidFill>
                  <a:schemeClr val="tx1"/>
                </a:solidFill>
              </a:rPr>
              <a:t>scalability</a:t>
            </a:r>
            <a:r>
              <a:rPr lang="de-DE" sz="2400" b="0" dirty="0">
                <a:solidFill>
                  <a:schemeClr val="tx1"/>
                </a:solidFill>
              </a:rPr>
              <a:t> </a:t>
            </a:r>
            <a:r>
              <a:rPr lang="de-DE" sz="2400" b="0" dirty="0" err="1">
                <a:solidFill>
                  <a:schemeClr val="tx1"/>
                </a:solidFill>
              </a:rPr>
              <a:t>for</a:t>
            </a:r>
            <a:r>
              <a:rPr lang="de-DE" sz="2400" b="0" dirty="0">
                <a:solidFill>
                  <a:schemeClr val="tx1"/>
                </a:solidFill>
              </a:rPr>
              <a:t> minimal </a:t>
            </a:r>
            <a:r>
              <a:rPr lang="de-DE" sz="2400" b="0" dirty="0" err="1">
                <a:solidFill>
                  <a:schemeClr val="tx1"/>
                </a:solidFill>
              </a:rPr>
              <a:t>proof</a:t>
            </a:r>
            <a:r>
              <a:rPr lang="de-DE" sz="2400" b="0" dirty="0">
                <a:solidFill>
                  <a:schemeClr val="tx1"/>
                </a:solidFill>
              </a:rPr>
              <a:t> </a:t>
            </a:r>
            <a:r>
              <a:rPr lang="de-DE" sz="2400" b="0" dirty="0" err="1">
                <a:solidFill>
                  <a:schemeClr val="tx1"/>
                </a:solidFill>
              </a:rPr>
              <a:t>extraction</a:t>
            </a:r>
            <a:endParaRPr lang="de-DE" sz="2400" b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656035" y="1363971"/>
            <a:ext cx="7935515" cy="4426721"/>
          </a:xfrm>
        </p:spPr>
        <p:txBody>
          <a:bodyPr/>
          <a:lstStyle/>
          <a:p>
            <a:pPr defTabSz="684610">
              <a:defRPr/>
            </a:pPr>
            <a:r>
              <a:rPr lang="en-US" altLang="de-DE" sz="1800" dirty="0"/>
              <a:t>CPU time of Evee’s next to a polynomial</a:t>
            </a:r>
            <a:endParaRPr lang="de-DE" altLang="de-DE" sz="18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3A9A721-03E8-2E34-DFED-663AB75A5C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9" y="1665837"/>
            <a:ext cx="4236871" cy="3177653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9418403B-82E7-DE3D-47F6-82AAF468206C}"/>
              </a:ext>
            </a:extLst>
          </p:cNvPr>
          <p:cNvSpPr txBox="1"/>
          <p:nvPr/>
        </p:nvSpPr>
        <p:spPr>
          <a:xfrm>
            <a:off x="2143127" y="4884386"/>
            <a:ext cx="844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1 round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3C4FD08B-3138-8521-55BD-E3C9EA1214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059" y="1999732"/>
            <a:ext cx="4236870" cy="3177652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5AEB322E-6E7E-799C-1C7C-899FC34856E2}"/>
              </a:ext>
            </a:extLst>
          </p:cNvPr>
          <p:cNvSpPr txBox="1"/>
          <p:nvPr/>
        </p:nvSpPr>
        <p:spPr>
          <a:xfrm>
            <a:off x="2143127" y="5218281"/>
            <a:ext cx="844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1 round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1F4C9D5-71A9-6097-0A78-EFE832C1AF3C}"/>
              </a:ext>
            </a:extLst>
          </p:cNvPr>
          <p:cNvSpPr txBox="1"/>
          <p:nvPr/>
        </p:nvSpPr>
        <p:spPr>
          <a:xfrm>
            <a:off x="6166252" y="5177385"/>
            <a:ext cx="929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2 rounds</a:t>
            </a:r>
          </a:p>
        </p:txBody>
      </p:sp>
    </p:spTree>
    <p:extLst>
      <p:ext uri="{BB962C8B-B14F-4D97-AF65-F5344CB8AC3E}">
        <p14:creationId xmlns:p14="http://schemas.microsoft.com/office/powerpoint/2010/main" val="2137057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/>
              <a:t>Introduction</a:t>
            </a:r>
            <a:br>
              <a:rPr lang="de-DE" sz="2400" dirty="0"/>
            </a:br>
            <a:r>
              <a:rPr lang="de-DE" sz="2400" b="0" dirty="0" err="1"/>
              <a:t>DatalogMTL</a:t>
            </a:r>
            <a:endParaRPr lang="de-DE" sz="2400" b="0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AD59973D-0938-40F5-87A1-E826C248988A}"/>
              </a:ext>
            </a:extLst>
          </p:cNvPr>
          <p:cNvSpPr txBox="1">
            <a:spLocks/>
          </p:cNvSpPr>
          <p:nvPr/>
        </p:nvSpPr>
        <p:spPr>
          <a:xfrm>
            <a:off x="656034" y="1639335"/>
            <a:ext cx="7935515" cy="419744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L="7200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None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L="2520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L="576000" marR="0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L="39600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684610">
              <a:spcBef>
                <a:spcPts val="450"/>
              </a:spcBef>
              <a:defRPr/>
            </a:pPr>
            <a:r>
              <a:rPr lang="de-DE" altLang="de-DE" sz="1800" dirty="0" err="1"/>
              <a:t>DatalogMTL</a:t>
            </a:r>
            <a:r>
              <a:rPr lang="de-DE" altLang="de-DE" sz="1800" dirty="0"/>
              <a:t> </a:t>
            </a:r>
            <a:r>
              <a:rPr lang="de-DE" altLang="de-DE" sz="1100" dirty="0">
                <a:hlinkClick r:id="rId2"/>
              </a:rPr>
              <a:t>(Brandt et al., 2018)</a:t>
            </a:r>
            <a:endParaRPr lang="de-DE" altLang="de-DE" sz="1800" dirty="0"/>
          </a:p>
          <a:p>
            <a:pPr marL="537750" lvl="2" indent="-285750" defTabSz="684610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r>
              <a:rPr lang="de-DE" altLang="de-DE" sz="1800" dirty="0" err="1"/>
              <a:t>Ontology-based</a:t>
            </a:r>
            <a:r>
              <a:rPr lang="de-DE" altLang="de-DE" sz="1800" dirty="0"/>
              <a:t> </a:t>
            </a:r>
            <a:r>
              <a:rPr lang="de-DE" altLang="de-DE" sz="1800" dirty="0" err="1"/>
              <a:t>framework</a:t>
            </a:r>
            <a:r>
              <a:rPr lang="de-DE" altLang="de-DE" sz="1800" dirty="0"/>
              <a:t> </a:t>
            </a:r>
            <a:r>
              <a:rPr lang="de-DE" altLang="de-DE" sz="1800" dirty="0" err="1"/>
              <a:t>for</a:t>
            </a:r>
            <a:r>
              <a:rPr lang="de-DE" altLang="de-DE" sz="1800" dirty="0"/>
              <a:t>:</a:t>
            </a:r>
          </a:p>
          <a:p>
            <a:pPr marL="861750" lvl="3" indent="-285750" defTabSz="684610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de-DE" altLang="de-DE" dirty="0" err="1"/>
              <a:t>Representing</a:t>
            </a:r>
            <a:r>
              <a:rPr lang="de-DE" altLang="de-DE" dirty="0"/>
              <a:t> real-</a:t>
            </a:r>
            <a:r>
              <a:rPr lang="de-DE" altLang="de-DE" dirty="0" err="1"/>
              <a:t>world</a:t>
            </a:r>
            <a:r>
              <a:rPr lang="de-DE" altLang="de-DE" dirty="0"/>
              <a:t> </a:t>
            </a:r>
            <a:r>
              <a:rPr lang="de-DE" altLang="de-DE" dirty="0" err="1"/>
              <a:t>events</a:t>
            </a:r>
            <a:r>
              <a:rPr lang="de-DE" altLang="de-DE" dirty="0"/>
              <a:t> </a:t>
            </a:r>
            <a:r>
              <a:rPr lang="de-DE" altLang="de-DE" dirty="0" err="1"/>
              <a:t>with</a:t>
            </a:r>
            <a:r>
              <a:rPr lang="de-DE" altLang="de-DE" dirty="0"/>
              <a:t> time</a:t>
            </a:r>
          </a:p>
          <a:p>
            <a:pPr marL="861750" lvl="3" indent="-285750" defTabSz="684610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de-DE" altLang="de-DE" dirty="0" err="1"/>
              <a:t>Querying</a:t>
            </a:r>
            <a:r>
              <a:rPr lang="de-DE" altLang="de-DE" dirty="0"/>
              <a:t> temporal </a:t>
            </a:r>
            <a:r>
              <a:rPr lang="de-DE" altLang="de-DE" dirty="0" err="1"/>
              <a:t>data</a:t>
            </a:r>
            <a:endParaRPr lang="de-DE" altLang="de-DE" dirty="0"/>
          </a:p>
          <a:p>
            <a:pPr marL="861750" lvl="3" indent="-285750" defTabSz="684610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de-DE" altLang="de-DE" dirty="0" err="1"/>
              <a:t>Reasoning</a:t>
            </a:r>
            <a:r>
              <a:rPr lang="de-DE" altLang="de-DE" dirty="0"/>
              <a:t> </a:t>
            </a:r>
            <a:r>
              <a:rPr lang="de-DE" altLang="de-DE" dirty="0" err="1"/>
              <a:t>over</a:t>
            </a:r>
            <a:r>
              <a:rPr lang="de-DE" altLang="de-DE" dirty="0"/>
              <a:t> </a:t>
            </a:r>
            <a:r>
              <a:rPr lang="de-DE" altLang="de-DE" dirty="0" err="1"/>
              <a:t>data</a:t>
            </a:r>
            <a:r>
              <a:rPr lang="de-DE" altLang="de-DE" dirty="0"/>
              <a:t> </a:t>
            </a:r>
            <a:r>
              <a:rPr lang="de-DE" altLang="de-DE" dirty="0" err="1"/>
              <a:t>streams</a:t>
            </a:r>
            <a:endParaRPr lang="de-DE" altLang="de-DE" dirty="0"/>
          </a:p>
          <a:p>
            <a:pPr marL="537750" lvl="2" indent="-285750" defTabSz="684610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r>
              <a:rPr lang="de-DE" altLang="de-DE" sz="1800" dirty="0"/>
              <a:t>Supports </a:t>
            </a:r>
            <a:r>
              <a:rPr lang="de-DE" altLang="de-DE" sz="1800" dirty="0" err="1"/>
              <a:t>Metric</a:t>
            </a:r>
            <a:r>
              <a:rPr lang="de-DE" altLang="de-DE" sz="1800" dirty="0"/>
              <a:t> Temporal Operators (</a:t>
            </a:r>
            <a:r>
              <a:rPr lang="de-DE" altLang="de-DE" sz="1800" i="1" dirty="0"/>
              <a:t>MTO</a:t>
            </a:r>
            <a:r>
              <a:rPr lang="de-DE" altLang="de-DE" sz="1800" dirty="0"/>
              <a:t>)</a:t>
            </a:r>
          </a:p>
          <a:p>
            <a:pPr defTabSz="684610">
              <a:spcBef>
                <a:spcPts val="450"/>
              </a:spcBef>
              <a:defRPr/>
            </a:pPr>
            <a:endParaRPr lang="de-DE" altLang="de-DE" sz="1800" dirty="0"/>
          </a:p>
          <a:p>
            <a:pPr defTabSz="684610">
              <a:spcBef>
                <a:spcPts val="450"/>
              </a:spcBef>
              <a:defRPr/>
            </a:pPr>
            <a:endParaRPr lang="de-DE" altLang="de-DE" sz="1800" dirty="0"/>
          </a:p>
          <a:p>
            <a:pPr defTabSz="684610">
              <a:spcBef>
                <a:spcPts val="450"/>
              </a:spcBef>
              <a:defRPr/>
            </a:pPr>
            <a:endParaRPr lang="de-DE" altLang="de-D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2C217EF-AD43-4741-6667-7A033E4C423C}"/>
                  </a:ext>
                </a:extLst>
              </p:cNvPr>
              <p:cNvSpPr txBox="1"/>
              <p:nvPr/>
            </p:nvSpPr>
            <p:spPr>
              <a:xfrm>
                <a:off x="737516" y="4097835"/>
                <a:ext cx="7935516" cy="581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mmune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◇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[10,183]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Infected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b="0" i="0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chemeClr val="tx2"/>
                              </a:solidFill>
                            </a:rPr>
                            <m:t>⊟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[0,10]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800" i="0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NoSymptoms</m:t>
                      </m:r>
                      <m:r>
                        <a:rPr lang="en-US" sz="1800" i="0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800" i="0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800" i="0" dirty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800" dirty="0"/>
              </a:p>
              <a:p>
                <a:endParaRPr lang="de-DE" sz="180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02C217EF-AD43-4741-6667-7A033E4C4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16" y="4097835"/>
                <a:ext cx="7935516" cy="581185"/>
              </a:xfrm>
              <a:prstGeom prst="rect">
                <a:avLst/>
              </a:prstGeom>
              <a:blipFill>
                <a:blip r:embed="rId3"/>
                <a:stretch>
                  <a:fillRect l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1AC1A2E-6C62-7224-C54C-E8CE2A56560A}"/>
                  </a:ext>
                </a:extLst>
              </p:cNvPr>
              <p:cNvSpPr txBox="1"/>
              <p:nvPr/>
            </p:nvSpPr>
            <p:spPr>
              <a:xfrm>
                <a:off x="737516" y="4666464"/>
                <a:ext cx="7935516" cy="5811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egativeTest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80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chemeClr val="tx2"/>
                              </a:solidFill>
                            </a:rPr>
                            <m:t>⊟</m:t>
                          </m:r>
                        </m:e>
                        <m:sub>
                          <m:r>
                            <a:rPr lang="en-US" sz="1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[0,</m:t>
                          </m:r>
                          <m:r>
                            <a:rPr lang="en-US" sz="18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1800" i="1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Immune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1800" dirty="0"/>
              </a:p>
              <a:p>
                <a:endParaRPr lang="de-DE" sz="18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1AC1A2E-6C62-7224-C54C-E8CE2A565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16" y="4666464"/>
                <a:ext cx="7935516" cy="581185"/>
              </a:xfrm>
              <a:prstGeom prst="rect">
                <a:avLst/>
              </a:prstGeom>
              <a:blipFill>
                <a:blip r:embed="rId4"/>
                <a:stretch>
                  <a:fillRect l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8E4EC32-C082-BC6E-2379-48D6B064C38A}"/>
              </a:ext>
            </a:extLst>
          </p:cNvPr>
          <p:cNvCxnSpPr>
            <a:cxnSpLocks/>
          </p:cNvCxnSpPr>
          <p:nvPr/>
        </p:nvCxnSpPr>
        <p:spPr>
          <a:xfrm>
            <a:off x="2278939" y="4236241"/>
            <a:ext cx="1293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243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/>
              <a:t>Conclusion</a:t>
            </a:r>
            <a:br>
              <a:rPr lang="de-DE" sz="2400" dirty="0"/>
            </a:br>
            <a:r>
              <a:rPr lang="de-DE" sz="2400" b="0" dirty="0"/>
              <a:t>… and </a:t>
            </a:r>
            <a:r>
              <a:rPr lang="de-DE" sz="2400" b="0" dirty="0" err="1"/>
              <a:t>future</a:t>
            </a:r>
            <a:r>
              <a:rPr lang="de-DE" sz="2400" b="0" dirty="0"/>
              <a:t> </a:t>
            </a:r>
            <a:r>
              <a:rPr lang="de-DE" sz="2400" b="0" dirty="0" err="1"/>
              <a:t>work</a:t>
            </a:r>
            <a:endParaRPr lang="de-DE" sz="2400" b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656034" y="1363971"/>
            <a:ext cx="7935515" cy="4426721"/>
          </a:xfrm>
        </p:spPr>
        <p:txBody>
          <a:bodyPr/>
          <a:lstStyle/>
          <a:p>
            <a:pPr defTabSz="684610">
              <a:defRPr/>
            </a:pPr>
            <a:r>
              <a:rPr lang="de-DE" altLang="de-DE" sz="1800" dirty="0" err="1">
                <a:latin typeface="+mj-lt"/>
              </a:rPr>
              <a:t>Our</a:t>
            </a:r>
            <a:r>
              <a:rPr lang="de-DE" altLang="de-DE" sz="1800" dirty="0">
                <a:latin typeface="+mj-lt"/>
              </a:rPr>
              <a:t> </a:t>
            </a:r>
            <a:r>
              <a:rPr lang="de-DE" altLang="de-DE" sz="1800" dirty="0" err="1">
                <a:latin typeface="+mj-lt"/>
              </a:rPr>
              <a:t>contribution</a:t>
            </a:r>
            <a:r>
              <a:rPr lang="de-DE" altLang="de-DE" sz="1800" dirty="0">
                <a:latin typeface="+mj-lt"/>
              </a:rPr>
              <a:t>:</a:t>
            </a: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800" dirty="0" err="1">
                <a:latin typeface="+mj-lt"/>
              </a:rPr>
              <a:t>Explainability-capable</a:t>
            </a:r>
            <a:r>
              <a:rPr lang="de-DE" altLang="de-DE" sz="1800" dirty="0">
                <a:latin typeface="+mj-lt"/>
              </a:rPr>
              <a:t> </a:t>
            </a:r>
            <a:r>
              <a:rPr lang="de-DE" altLang="de-DE" sz="1800" dirty="0" err="1">
                <a:latin typeface="+mj-lt"/>
              </a:rPr>
              <a:t>version</a:t>
            </a:r>
            <a:r>
              <a:rPr lang="de-DE" altLang="de-DE" sz="1800" dirty="0">
                <a:latin typeface="+mj-lt"/>
              </a:rPr>
              <a:t> </a:t>
            </a:r>
            <a:r>
              <a:rPr lang="de-DE" altLang="de-DE" sz="1800" dirty="0" err="1">
                <a:latin typeface="+mj-lt"/>
              </a:rPr>
              <a:t>of</a:t>
            </a:r>
            <a:r>
              <a:rPr lang="de-DE" altLang="de-DE" sz="1800" dirty="0">
                <a:latin typeface="+mj-lt"/>
              </a:rPr>
              <a:t> </a:t>
            </a:r>
            <a:r>
              <a:rPr lang="de-DE" altLang="de-DE" sz="1800" i="1" dirty="0" err="1">
                <a:latin typeface="+mj-lt"/>
              </a:rPr>
              <a:t>MeTeoR</a:t>
            </a:r>
            <a:endParaRPr lang="de-DE" altLang="de-DE" sz="1800" i="1" dirty="0">
              <a:latin typeface="+mj-lt"/>
            </a:endParaRPr>
          </a:p>
          <a:p>
            <a:pPr marL="582750" lvl="1" indent="-285750" defTabSz="684610">
              <a:buFont typeface="Wingdings" panose="05000000000000000000" pitchFamily="2" charset="2"/>
              <a:buChar char="§"/>
              <a:defRPr/>
            </a:pPr>
            <a:r>
              <a:rPr lang="de-DE" altLang="de-DE" sz="1600" dirty="0">
                <a:latin typeface="+mj-lt"/>
              </a:rPr>
              <a:t>Facts </a:t>
            </a:r>
            <a:r>
              <a:rPr lang="de-DE" altLang="de-DE" sz="1600" dirty="0" err="1">
                <a:latin typeface="+mj-lt"/>
              </a:rPr>
              <a:t>entailed</a:t>
            </a:r>
            <a:r>
              <a:rPr lang="de-DE" altLang="de-DE" sz="1600" dirty="0">
                <a:latin typeface="+mj-lt"/>
              </a:rPr>
              <a:t> </a:t>
            </a:r>
            <a:r>
              <a:rPr lang="de-DE" altLang="de-DE" sz="1600" dirty="0" err="1">
                <a:latin typeface="+mj-lt"/>
              </a:rPr>
              <a:t>by</a:t>
            </a:r>
            <a:r>
              <a:rPr lang="de-DE" altLang="de-DE" sz="1600" dirty="0">
                <a:latin typeface="+mj-lt"/>
              </a:rPr>
              <a:t> </a:t>
            </a:r>
            <a:r>
              <a:rPr lang="de-DE" altLang="de-DE" sz="1600" dirty="0" err="1">
                <a:latin typeface="+mj-lt"/>
              </a:rPr>
              <a:t>finitely</a:t>
            </a:r>
            <a:r>
              <a:rPr lang="de-DE" altLang="de-DE" sz="1600" dirty="0">
                <a:latin typeface="+mj-lt"/>
              </a:rPr>
              <a:t> </a:t>
            </a:r>
            <a:r>
              <a:rPr lang="de-DE" altLang="de-DE" sz="1600" dirty="0" err="1">
                <a:latin typeface="+mj-lt"/>
              </a:rPr>
              <a:t>many</a:t>
            </a:r>
            <a:r>
              <a:rPr lang="de-DE" altLang="de-DE" sz="1600" dirty="0">
                <a:latin typeface="+mj-lt"/>
              </a:rPr>
              <a:t> </a:t>
            </a:r>
            <a:r>
              <a:rPr lang="de-DE" altLang="de-DE" sz="1600" dirty="0" err="1">
                <a:latin typeface="+mj-lt"/>
              </a:rPr>
              <a:t>rounds</a:t>
            </a:r>
            <a:endParaRPr lang="de-DE" altLang="de-DE" sz="1600" dirty="0">
              <a:latin typeface="+mj-lt"/>
            </a:endParaRPr>
          </a:p>
          <a:p>
            <a:pPr marL="582750" lvl="1" indent="-285750" defTabSz="684610">
              <a:buFont typeface="Wingdings" panose="05000000000000000000" pitchFamily="2" charset="2"/>
              <a:buChar char="§"/>
              <a:defRPr/>
            </a:pPr>
            <a:r>
              <a:rPr lang="de-DE" altLang="de-DE" sz="1600" dirty="0">
                <a:latin typeface="+mj-lt"/>
              </a:rPr>
              <a:t>Performance </a:t>
            </a:r>
            <a:r>
              <a:rPr lang="de-DE" altLang="de-DE" sz="1600" dirty="0" err="1">
                <a:latin typeface="+mj-lt"/>
              </a:rPr>
              <a:t>evaluation</a:t>
            </a:r>
            <a:endParaRPr lang="de-DE" altLang="de-DE" sz="1600" dirty="0">
              <a:latin typeface="+mj-lt"/>
            </a:endParaRPr>
          </a:p>
          <a:p>
            <a:pPr defTabSz="684610">
              <a:defRPr/>
            </a:pPr>
            <a:endParaRPr lang="de-DE" altLang="de-DE" sz="1800" dirty="0">
              <a:latin typeface="+mj-lt"/>
            </a:endParaRPr>
          </a:p>
          <a:p>
            <a:pPr defTabSz="684610">
              <a:defRPr/>
            </a:pPr>
            <a:r>
              <a:rPr lang="de-DE" altLang="de-DE" sz="1800" dirty="0" err="1">
                <a:latin typeface="+mj-lt"/>
              </a:rPr>
              <a:t>Related</a:t>
            </a:r>
            <a:r>
              <a:rPr lang="de-DE" altLang="de-DE" sz="1800" dirty="0">
                <a:latin typeface="+mj-lt"/>
              </a:rPr>
              <a:t> </a:t>
            </a:r>
            <a:r>
              <a:rPr lang="de-DE" altLang="de-DE" sz="1800" dirty="0" err="1">
                <a:latin typeface="+mj-lt"/>
              </a:rPr>
              <a:t>project</a:t>
            </a:r>
            <a:r>
              <a:rPr lang="de-DE" altLang="de-DE" sz="1800" dirty="0">
                <a:latin typeface="+mj-lt"/>
              </a:rPr>
              <a:t> </a:t>
            </a:r>
            <a:r>
              <a:rPr lang="de-DE" altLang="de-DE" sz="1800" dirty="0" err="1">
                <a:latin typeface="+mj-lt"/>
              </a:rPr>
              <a:t>ideas</a:t>
            </a:r>
            <a:r>
              <a:rPr lang="de-DE" altLang="de-DE" sz="1800" dirty="0">
                <a:latin typeface="+mj-lt"/>
              </a:rPr>
              <a:t>:</a:t>
            </a: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800" dirty="0" err="1">
                <a:latin typeface="+mj-lt"/>
              </a:rPr>
              <a:t>Explanability</a:t>
            </a:r>
            <a:r>
              <a:rPr lang="de-DE" altLang="de-DE" sz="1800" dirty="0">
                <a:latin typeface="+mj-lt"/>
              </a:rPr>
              <a:t> </a:t>
            </a:r>
            <a:r>
              <a:rPr lang="de-DE" altLang="de-DE" sz="1800" dirty="0" err="1">
                <a:latin typeface="+mj-lt"/>
              </a:rPr>
              <a:t>for</a:t>
            </a:r>
            <a:r>
              <a:rPr lang="de-DE" altLang="de-DE" sz="1800" dirty="0">
                <a:latin typeface="+mj-lt"/>
              </a:rPr>
              <a:t> </a:t>
            </a:r>
            <a:r>
              <a:rPr lang="de-DE" altLang="de-DE" sz="1800" dirty="0" err="1">
                <a:latin typeface="+mj-lt"/>
              </a:rPr>
              <a:t>facts</a:t>
            </a:r>
            <a:r>
              <a:rPr lang="de-DE" altLang="de-DE" sz="1800" dirty="0">
                <a:latin typeface="+mj-lt"/>
              </a:rPr>
              <a:t> </a:t>
            </a:r>
            <a:r>
              <a:rPr lang="de-DE" altLang="de-DE" sz="1800" dirty="0" err="1">
                <a:latin typeface="+mj-lt"/>
              </a:rPr>
              <a:t>entailed</a:t>
            </a:r>
            <a:r>
              <a:rPr lang="de-DE" altLang="de-DE" sz="1800" dirty="0">
                <a:latin typeface="+mj-lt"/>
              </a:rPr>
              <a:t> </a:t>
            </a:r>
            <a:r>
              <a:rPr lang="de-DE" altLang="de-DE" sz="1800" dirty="0" err="1">
                <a:latin typeface="+mj-lt"/>
              </a:rPr>
              <a:t>under</a:t>
            </a:r>
            <a:r>
              <a:rPr lang="de-DE" altLang="de-DE" sz="1800" dirty="0">
                <a:latin typeface="+mj-lt"/>
              </a:rPr>
              <a:t> </a:t>
            </a:r>
            <a:r>
              <a:rPr lang="de-DE" altLang="de-DE" sz="1800" dirty="0" err="1">
                <a:latin typeface="+mj-lt"/>
              </a:rPr>
              <a:t>automata</a:t>
            </a:r>
            <a:r>
              <a:rPr lang="de-DE" altLang="de-DE" sz="1800" dirty="0">
                <a:latin typeface="+mj-lt"/>
              </a:rPr>
              <a:t> </a:t>
            </a:r>
            <a:r>
              <a:rPr lang="de-DE" altLang="de-DE" sz="1800" dirty="0" err="1">
                <a:latin typeface="+mj-lt"/>
              </a:rPr>
              <a:t>usage</a:t>
            </a:r>
            <a:endParaRPr lang="de-DE" altLang="de-DE" sz="1800" dirty="0">
              <a:latin typeface="+mj-lt"/>
            </a:endParaRP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800" dirty="0" err="1">
                <a:latin typeface="+mj-lt"/>
              </a:rPr>
              <a:t>Logging</a:t>
            </a:r>
            <a:r>
              <a:rPr lang="de-DE" altLang="de-DE" sz="1800" dirty="0">
                <a:latin typeface="+mj-lt"/>
              </a:rPr>
              <a:t> </a:t>
            </a:r>
            <a:r>
              <a:rPr lang="de-DE" altLang="de-DE" sz="1800" dirty="0" err="1">
                <a:latin typeface="+mj-lt"/>
              </a:rPr>
              <a:t>only</a:t>
            </a:r>
            <a:r>
              <a:rPr lang="de-DE" altLang="de-DE" sz="1800" dirty="0">
                <a:latin typeface="+mj-lt"/>
              </a:rPr>
              <a:t> „relevant“ </a:t>
            </a:r>
            <a:r>
              <a:rPr lang="de-DE" altLang="de-DE" sz="1800" dirty="0" err="1">
                <a:latin typeface="+mj-lt"/>
              </a:rPr>
              <a:t>facts</a:t>
            </a:r>
            <a:endParaRPr lang="de-DE" altLang="de-DE" sz="1800" dirty="0">
              <a:latin typeface="+mj-lt"/>
            </a:endParaRP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800" dirty="0" err="1">
                <a:latin typeface="+mj-lt"/>
              </a:rPr>
              <a:t>Optimize</a:t>
            </a:r>
            <a:r>
              <a:rPr lang="de-DE" altLang="de-DE" sz="1800" dirty="0">
                <a:latin typeface="+mj-lt"/>
              </a:rPr>
              <a:t> Dijkstra </a:t>
            </a:r>
            <a:r>
              <a:rPr lang="de-DE" altLang="de-DE" sz="1800" dirty="0" err="1">
                <a:latin typeface="+mj-lt"/>
              </a:rPr>
              <a:t>algorithm</a:t>
            </a:r>
            <a:endParaRPr lang="de-DE" altLang="de-DE" sz="1800" dirty="0">
              <a:latin typeface="+mj-lt"/>
            </a:endParaRP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>
              <a:latin typeface="+mj-lt"/>
            </a:endParaRP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>
              <a:latin typeface="+mj-lt"/>
            </a:endParaRPr>
          </a:p>
          <a:p>
            <a:pPr defTabSz="684610">
              <a:defRPr/>
            </a:pPr>
            <a:endParaRPr lang="de-DE" altLang="de-DE" sz="1800" dirty="0">
              <a:latin typeface="+mj-lt"/>
            </a:endParaRPr>
          </a:p>
          <a:p>
            <a:pPr defTabSz="684610">
              <a:defRPr/>
            </a:pPr>
            <a:endParaRPr lang="de-DE" altLang="de-DE" sz="1800" dirty="0">
              <a:latin typeface="+mj-lt"/>
            </a:endParaRPr>
          </a:p>
          <a:p>
            <a:pPr defTabSz="684610">
              <a:defRPr/>
            </a:pPr>
            <a:endParaRPr lang="de-DE" altLang="de-DE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8631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FD52F0E-1AB8-4782-9142-11C9D91942AB}"/>
              </a:ext>
            </a:extLst>
          </p:cNvPr>
          <p:cNvSpPr/>
          <p:nvPr/>
        </p:nvSpPr>
        <p:spPr>
          <a:xfrm>
            <a:off x="1309325" y="865901"/>
            <a:ext cx="652534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Many </a:t>
            </a:r>
            <a:r>
              <a:rPr lang="de-DE" sz="54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t</a:t>
            </a:r>
            <a:r>
              <a:rPr lang="de-DE" sz="5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hanks</a:t>
            </a:r>
            <a:r>
              <a:rPr lang="de-DE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</a:t>
            </a:r>
            <a:r>
              <a:rPr lang="de-DE" sz="5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for</a:t>
            </a:r>
            <a:r>
              <a:rPr lang="de-DE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</a:t>
            </a:r>
            <a:r>
              <a:rPr lang="de-DE" sz="5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your</a:t>
            </a:r>
            <a:r>
              <a:rPr lang="de-DE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</a:t>
            </a:r>
            <a:r>
              <a:rPr lang="de-DE" sz="5400" b="1" cap="none" spc="0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attention</a:t>
            </a:r>
            <a:endParaRPr lang="de-DE" sz="5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AF1AC0F-E68B-44A7-AA05-CF17F8AE843A}"/>
              </a:ext>
            </a:extLst>
          </p:cNvPr>
          <p:cNvSpPr/>
          <p:nvPr/>
        </p:nvSpPr>
        <p:spPr>
          <a:xfrm>
            <a:off x="7920589" y="5744719"/>
            <a:ext cx="12234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end.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9FF5E7E-F002-3548-2BFD-B34C405C36C5}"/>
              </a:ext>
            </a:extLst>
          </p:cNvPr>
          <p:cNvSpPr txBox="1"/>
          <p:nvPr/>
        </p:nvSpPr>
        <p:spPr>
          <a:xfrm>
            <a:off x="3172448" y="5742668"/>
            <a:ext cx="3883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https://huggingface.co/spaces/DeepFloyd/IF/discussions/272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1B74D1-7610-B500-001E-39125196FB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562" y="2596390"/>
            <a:ext cx="3120872" cy="3120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7447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/>
              <a:t>Introduction</a:t>
            </a:r>
            <a:br>
              <a:rPr lang="de-DE" sz="2400" dirty="0"/>
            </a:br>
            <a:r>
              <a:rPr lang="de-DE" sz="2400" b="0" dirty="0" err="1"/>
              <a:t>Metric</a:t>
            </a:r>
            <a:r>
              <a:rPr lang="de-DE" sz="2400" b="0" dirty="0"/>
              <a:t> Temporal </a:t>
            </a:r>
            <a:r>
              <a:rPr lang="de-DE" sz="2400" b="0" dirty="0" err="1"/>
              <a:t>Reasoner</a:t>
            </a:r>
            <a:endParaRPr lang="de-DE" sz="2400" b="0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B6F73CE-F90E-449B-BC02-D04032A3EB59}"/>
              </a:ext>
            </a:extLst>
          </p:cNvPr>
          <p:cNvSpPr txBox="1">
            <a:spLocks/>
          </p:cNvSpPr>
          <p:nvPr/>
        </p:nvSpPr>
        <p:spPr>
          <a:xfrm>
            <a:off x="656035" y="1633706"/>
            <a:ext cx="7935515" cy="441671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1pPr>
            <a:lvl2pPr marL="7200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None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2pPr>
            <a:lvl3pPr marL="25200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3pPr>
            <a:lvl4pPr marL="576000" marR="0" indent="-252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-"/>
              <a:tabLst/>
              <a:defRPr kumimoji="0" lang="de-DE" sz="1600" b="0" i="0" u="none" strike="noStrike" kern="1200" cap="none" spc="0" normalizeH="0" baseline="0" dirty="0" smtClean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4pPr>
            <a:lvl5pPr marL="396000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 kumimoji="0" lang="de-DE" sz="1600" b="0" i="0" u="none" strike="noStrike" kern="1200" cap="none" spc="0" normalizeH="0" baseline="0" dirty="0">
                <a:ln>
                  <a:noFill/>
                </a:ln>
                <a:solidFill>
                  <a:srgbClr val="00305E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23" indent="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8502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35" indent="-228566" algn="l" defTabSz="914269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4610">
              <a:spcBef>
                <a:spcPts val="450"/>
              </a:spcBef>
              <a:defRPr/>
            </a:pPr>
            <a:r>
              <a:rPr lang="de-DE" altLang="de-DE" sz="1800" dirty="0" err="1"/>
              <a:t>MeTeoR</a:t>
            </a:r>
            <a:r>
              <a:rPr lang="de-DE" altLang="de-DE" sz="1800" dirty="0"/>
              <a:t> </a:t>
            </a:r>
            <a:r>
              <a:rPr lang="de-DE" altLang="de-DE" sz="1100" dirty="0">
                <a:hlinkClick r:id="rId2"/>
              </a:rPr>
              <a:t>(Wang et al., 2022)</a:t>
            </a:r>
            <a:endParaRPr lang="de-DE" altLang="de-DE" sz="1100" dirty="0"/>
          </a:p>
          <a:p>
            <a:pPr marL="285750" indent="-285750" defTabSz="684610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r>
              <a:rPr lang="de-DE" altLang="de-DE" sz="1800" dirty="0"/>
              <a:t>In-</a:t>
            </a:r>
            <a:r>
              <a:rPr lang="de-DE" altLang="de-DE" sz="1800" dirty="0" err="1"/>
              <a:t>development</a:t>
            </a:r>
            <a:r>
              <a:rPr lang="de-DE" altLang="de-DE" sz="1800" dirty="0"/>
              <a:t> </a:t>
            </a:r>
            <a:r>
              <a:rPr lang="de-DE" altLang="de-DE" sz="1800" dirty="0" err="1"/>
              <a:t>reasoner</a:t>
            </a:r>
            <a:r>
              <a:rPr lang="de-DE" altLang="de-DE" sz="1800" dirty="0"/>
              <a:t> </a:t>
            </a:r>
            <a:r>
              <a:rPr lang="de-DE" altLang="de-DE" sz="1800" dirty="0" err="1"/>
              <a:t>for</a:t>
            </a:r>
            <a:r>
              <a:rPr lang="de-DE" altLang="de-DE" sz="1800" dirty="0"/>
              <a:t> </a:t>
            </a:r>
            <a:r>
              <a:rPr lang="de-DE" altLang="de-DE" sz="1800" dirty="0" err="1"/>
              <a:t>DatalogMTL</a:t>
            </a:r>
            <a:endParaRPr lang="de-DE" altLang="de-DE" sz="1800" dirty="0"/>
          </a:p>
          <a:p>
            <a:pPr marL="537750" lvl="2" indent="-285750" defTabSz="684610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de-DE" altLang="de-DE" dirty="0" err="1"/>
              <a:t>Reasoning</a:t>
            </a:r>
            <a:r>
              <a:rPr lang="de-DE" altLang="de-DE" dirty="0"/>
              <a:t> </a:t>
            </a:r>
            <a:r>
              <a:rPr lang="de-DE" altLang="de-DE" dirty="0" err="1"/>
              <a:t>tasks</a:t>
            </a:r>
            <a:r>
              <a:rPr lang="de-DE" altLang="de-DE" dirty="0"/>
              <a:t>:</a:t>
            </a:r>
          </a:p>
          <a:p>
            <a:pPr marL="861750" lvl="3" indent="-285750" defTabSz="684610">
              <a:spcBef>
                <a:spcPts val="450"/>
              </a:spcBef>
              <a:buFont typeface="Courier New" panose="02070309020205020404" pitchFamily="49" charset="0"/>
              <a:buChar char="o"/>
              <a:defRPr/>
            </a:pPr>
            <a:r>
              <a:rPr lang="de-DE" altLang="de-DE" dirty="0"/>
              <a:t>Consistency </a:t>
            </a:r>
            <a:r>
              <a:rPr lang="de-DE" altLang="de-DE" dirty="0" err="1"/>
              <a:t>checking</a:t>
            </a:r>
            <a:endParaRPr lang="de-DE" altLang="de-DE" dirty="0"/>
          </a:p>
          <a:p>
            <a:pPr marL="861750" lvl="3" indent="-285750" defTabSz="684610">
              <a:spcBef>
                <a:spcPts val="450"/>
              </a:spcBef>
              <a:buFont typeface="Courier New" panose="02070309020205020404" pitchFamily="49" charset="0"/>
              <a:buChar char="o"/>
              <a:defRPr/>
            </a:pPr>
            <a:r>
              <a:rPr lang="de-DE" altLang="de-DE" dirty="0"/>
              <a:t>Fact </a:t>
            </a:r>
            <a:r>
              <a:rPr lang="de-DE" altLang="de-DE" dirty="0" err="1"/>
              <a:t>entailment</a:t>
            </a:r>
            <a:r>
              <a:rPr lang="de-DE" altLang="de-DE" dirty="0"/>
              <a:t> (</a:t>
            </a:r>
            <a:r>
              <a:rPr lang="de-DE" altLang="de-DE" dirty="0" err="1"/>
              <a:t>with</a:t>
            </a:r>
            <a:r>
              <a:rPr lang="de-DE" altLang="de-DE" dirty="0"/>
              <a:t>/</a:t>
            </a:r>
            <a:r>
              <a:rPr lang="de-DE" altLang="de-DE" dirty="0" err="1"/>
              <a:t>without</a:t>
            </a:r>
            <a:r>
              <a:rPr lang="de-DE" altLang="de-DE" dirty="0"/>
              <a:t> </a:t>
            </a:r>
            <a:r>
              <a:rPr lang="de-DE" altLang="de-DE" dirty="0" err="1"/>
              <a:t>automata</a:t>
            </a:r>
            <a:r>
              <a:rPr lang="de-DE" altLang="de-DE" dirty="0"/>
              <a:t>)</a:t>
            </a:r>
          </a:p>
          <a:p>
            <a:pPr marL="537750" lvl="2" indent="-285750" defTabSz="684610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de-DE" altLang="de-DE" dirty="0" err="1"/>
              <a:t>Reasonably</a:t>
            </a:r>
            <a:r>
              <a:rPr lang="de-DE" altLang="de-DE" dirty="0"/>
              <a:t> </a:t>
            </a:r>
            <a:r>
              <a:rPr lang="de-DE" altLang="de-DE" dirty="0" err="1"/>
              <a:t>efficient</a:t>
            </a:r>
            <a:endParaRPr lang="de-DE" altLang="de-DE" dirty="0"/>
          </a:p>
          <a:p>
            <a:pPr marL="537750" lvl="2" indent="-285750" defTabSz="684610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r>
              <a:rPr lang="de-DE" altLang="de-DE" dirty="0" err="1"/>
              <a:t>Scalable</a:t>
            </a:r>
            <a:endParaRPr lang="de-DE" altLang="de-DE" dirty="0"/>
          </a:p>
          <a:p>
            <a:pPr marL="537750" lvl="2" indent="-285750" defTabSz="684610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endParaRPr lang="de-DE" altLang="de-DE" sz="1800" dirty="0"/>
          </a:p>
          <a:p>
            <a:pPr marL="537750" lvl="2" indent="-285750" defTabSz="684610">
              <a:spcBef>
                <a:spcPts val="450"/>
              </a:spcBef>
              <a:buFont typeface="Wingdings" panose="05000000000000000000" pitchFamily="2" charset="2"/>
              <a:buChar char="§"/>
              <a:defRPr/>
            </a:pPr>
            <a:endParaRPr lang="de-DE" altLang="de-DE" sz="1800" dirty="0"/>
          </a:p>
          <a:p>
            <a:pPr marL="861750" lvl="3" indent="-285750" defTabSz="684610">
              <a:spcBef>
                <a:spcPts val="450"/>
              </a:spcBef>
              <a:buFont typeface="Courier New" panose="02070309020205020404" pitchFamily="49" charset="0"/>
              <a:buChar char="o"/>
              <a:defRPr/>
            </a:pPr>
            <a:endParaRPr lang="de-DE" altLang="de-DE" sz="1800" dirty="0"/>
          </a:p>
          <a:p>
            <a:pPr marL="537750" lvl="2" indent="-285750" defTabSz="684610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endParaRPr lang="de-DE" altLang="de-DE" sz="1800" dirty="0"/>
          </a:p>
          <a:p>
            <a:pPr marL="285750" indent="-285750" defTabSz="684610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endParaRPr lang="de-DE" altLang="de-DE" sz="1800" dirty="0"/>
          </a:p>
          <a:p>
            <a:pPr marL="285750" indent="-285750" defTabSz="684610">
              <a:spcBef>
                <a:spcPts val="450"/>
              </a:spcBef>
              <a:buFont typeface="Arial" panose="020B0604020202020204" pitchFamily="34" charset="0"/>
              <a:buChar char="•"/>
              <a:defRPr/>
            </a:pPr>
            <a:endParaRPr lang="de-DE" altLang="de-DE" sz="1800" dirty="0"/>
          </a:p>
          <a:p>
            <a:pPr defTabSz="684610">
              <a:spcBef>
                <a:spcPts val="450"/>
              </a:spcBef>
              <a:defRPr/>
            </a:pPr>
            <a:endParaRPr lang="de-DE" alt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288D876-DD73-F57C-FB69-EAE88FDB7C62}"/>
              </a:ext>
            </a:extLst>
          </p:cNvPr>
          <p:cNvSpPr/>
          <p:nvPr/>
        </p:nvSpPr>
        <p:spPr>
          <a:xfrm>
            <a:off x="5139033" y="4260192"/>
            <a:ext cx="38343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56FB5B4-01F9-CB0E-717E-5E2E596DD793}"/>
              </a:ext>
            </a:extLst>
          </p:cNvPr>
          <p:cNvSpPr/>
          <p:nvPr/>
        </p:nvSpPr>
        <p:spPr>
          <a:xfrm>
            <a:off x="4867660" y="4107225"/>
            <a:ext cx="3620305" cy="12733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AA69F78-00DF-198B-185E-D8ED9F90744A}"/>
              </a:ext>
            </a:extLst>
          </p:cNvPr>
          <p:cNvSpPr txBox="1"/>
          <p:nvPr/>
        </p:nvSpPr>
        <p:spPr>
          <a:xfrm>
            <a:off x="5793844" y="4306358"/>
            <a:ext cx="3925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No</a:t>
            </a:r>
            <a:r>
              <a:rPr lang="de-DE" sz="2400" dirty="0"/>
              <a:t> support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explainability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66791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/>
              <a:t>Preliminaries</a:t>
            </a:r>
            <a:br>
              <a:rPr lang="de-DE" sz="2400" dirty="0"/>
            </a:br>
            <a:r>
              <a:rPr lang="en-US" sz="2400" b="0" dirty="0" err="1"/>
              <a:t>DatalogMTL</a:t>
            </a:r>
            <a:r>
              <a:rPr lang="en-US" sz="2400" b="0" dirty="0"/>
              <a:t>: Syntax</a:t>
            </a:r>
            <a:endParaRPr lang="de-DE" sz="2400" b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656034" y="1363971"/>
            <a:ext cx="7935515" cy="4426721"/>
          </a:xfrm>
        </p:spPr>
        <p:txBody>
          <a:bodyPr/>
          <a:lstStyle/>
          <a:p>
            <a:pPr defTabSz="684610">
              <a:defRPr/>
            </a:pPr>
            <a:r>
              <a:rPr lang="de-DE" altLang="de-DE" sz="1800" dirty="0"/>
              <a:t>Main </a:t>
            </a:r>
            <a:r>
              <a:rPr lang="de-DE" altLang="de-DE" sz="1800" dirty="0" err="1"/>
              <a:t>components</a:t>
            </a:r>
            <a:r>
              <a:rPr lang="de-DE" altLang="de-DE" sz="1800" dirty="0"/>
              <a:t>:</a:t>
            </a: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800" b="1" dirty="0">
                <a:solidFill>
                  <a:srgbClr val="E02D8A"/>
                </a:solidFill>
              </a:rPr>
              <a:t>Atom</a:t>
            </a: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800" dirty="0"/>
              <a:t>Literal</a:t>
            </a: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800" dirty="0"/>
              <a:t>Rule</a:t>
            </a:r>
          </a:p>
          <a:p>
            <a:pPr lvl="1" indent="0" defTabSz="684610">
              <a:buNone/>
              <a:defRPr/>
            </a:pPr>
            <a:endParaRPr lang="de-DE" altLang="de-DE" sz="1400" dirty="0"/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/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/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/>
          </a:p>
          <a:p>
            <a:pPr defTabSz="684610">
              <a:defRPr/>
            </a:pPr>
            <a:endParaRPr lang="de-DE" altLang="de-D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6F64BA7-2E80-3B21-7AF9-A92331A52C76}"/>
                  </a:ext>
                </a:extLst>
              </p:cNvPr>
              <p:cNvSpPr txBox="1"/>
              <p:nvPr/>
            </p:nvSpPr>
            <p:spPr>
              <a:xfrm>
                <a:off x="1708086" y="3331109"/>
                <a:ext cx="583140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E6F64BA7-2E80-3B21-7AF9-A92331A52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086" y="3331109"/>
                <a:ext cx="5831409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1F4AC39-1440-F1D0-E256-E7C928717E7A}"/>
              </a:ext>
            </a:extLst>
          </p:cNvPr>
          <p:cNvCxnSpPr>
            <a:cxnSpLocks/>
          </p:cNvCxnSpPr>
          <p:nvPr/>
        </p:nvCxnSpPr>
        <p:spPr>
          <a:xfrm flipH="1">
            <a:off x="3530851" y="3823552"/>
            <a:ext cx="769122" cy="40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EC3FB530-0BAB-11E3-77B7-9F546106A7E3}"/>
              </a:ext>
            </a:extLst>
          </p:cNvPr>
          <p:cNvSpPr/>
          <p:nvPr/>
        </p:nvSpPr>
        <p:spPr>
          <a:xfrm>
            <a:off x="2800366" y="4223811"/>
            <a:ext cx="107984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predicate</a:t>
            </a:r>
            <a:endParaRPr lang="de-DE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9D710E5-687E-9B9B-3A5F-CB6AACDA1B10}"/>
              </a:ext>
            </a:extLst>
          </p:cNvPr>
          <p:cNvCxnSpPr>
            <a:cxnSpLocks/>
          </p:cNvCxnSpPr>
          <p:nvPr/>
        </p:nvCxnSpPr>
        <p:spPr>
          <a:xfrm>
            <a:off x="4780230" y="3823552"/>
            <a:ext cx="734039" cy="40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B41096A5-3C36-08DB-6F29-FFABD578A0BD}"/>
              </a:ext>
            </a:extLst>
          </p:cNvPr>
          <p:cNvSpPr/>
          <p:nvPr/>
        </p:nvSpPr>
        <p:spPr>
          <a:xfrm>
            <a:off x="5142213" y="4223811"/>
            <a:ext cx="74411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terms</a:t>
            </a:r>
            <a:endParaRPr lang="de-DE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0162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/>
              <a:t>Preliminaries</a:t>
            </a:r>
            <a:br>
              <a:rPr lang="de-DE" sz="2400" dirty="0"/>
            </a:br>
            <a:r>
              <a:rPr lang="en-US" sz="2400" b="0" dirty="0" err="1"/>
              <a:t>DatalogMTL</a:t>
            </a:r>
            <a:r>
              <a:rPr lang="en-US" sz="2400" b="0" dirty="0"/>
              <a:t>: Syntax</a:t>
            </a:r>
            <a:endParaRPr lang="de-DE" sz="2400" b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656034" y="1363971"/>
            <a:ext cx="7935515" cy="4426721"/>
          </a:xfrm>
        </p:spPr>
        <p:txBody>
          <a:bodyPr/>
          <a:lstStyle/>
          <a:p>
            <a:pPr defTabSz="684610">
              <a:defRPr/>
            </a:pPr>
            <a:r>
              <a:rPr lang="de-DE" altLang="de-DE" sz="1800" dirty="0"/>
              <a:t>Main </a:t>
            </a:r>
            <a:r>
              <a:rPr lang="de-DE" altLang="de-DE" sz="1800" dirty="0" err="1"/>
              <a:t>components</a:t>
            </a:r>
            <a:r>
              <a:rPr lang="de-DE" altLang="de-DE" sz="1800" dirty="0"/>
              <a:t>:</a:t>
            </a: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800" dirty="0">
                <a:solidFill>
                  <a:schemeClr val="tx1"/>
                </a:solidFill>
              </a:rPr>
              <a:t>Atom</a:t>
            </a: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800" b="1" dirty="0">
                <a:solidFill>
                  <a:srgbClr val="E02D8A"/>
                </a:solidFill>
              </a:rPr>
              <a:t>Literal</a:t>
            </a: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800" dirty="0"/>
              <a:t>Rule</a:t>
            </a:r>
          </a:p>
          <a:p>
            <a:pPr lvl="1" indent="0" defTabSz="684610">
              <a:buNone/>
              <a:defRPr/>
            </a:pPr>
            <a:endParaRPr lang="de-DE" altLang="de-DE" sz="1400" dirty="0"/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/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/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/>
          </a:p>
          <a:p>
            <a:pPr defTabSz="684610">
              <a:defRPr/>
            </a:pPr>
            <a:endParaRPr lang="de-DE" altLang="de-DE" sz="18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2F14D71-7E2E-B027-6541-40CC3954B593}"/>
              </a:ext>
            </a:extLst>
          </p:cNvPr>
          <p:cNvSpPr txBox="1"/>
          <p:nvPr/>
        </p:nvSpPr>
        <p:spPr>
          <a:xfrm>
            <a:off x="3201451" y="3697642"/>
            <a:ext cx="63511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CC599F8-7B25-EB28-3A6B-1C94215A0F79}"/>
                  </a:ext>
                </a:extLst>
              </p:cNvPr>
              <p:cNvSpPr txBox="1"/>
              <p:nvPr/>
            </p:nvSpPr>
            <p:spPr>
              <a:xfrm>
                <a:off x="1057451" y="2778273"/>
                <a:ext cx="7539765" cy="4286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  <m:r>
                          <a:rPr lang="en-US" sz="2400" b="0" i="0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⊥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chemeClr val="tx2"/>
                                </a:solidFill>
                              </a:rPr>
                              <m:t>⊟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b="0" i="0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4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tx2"/>
                            </a:solidFill>
                          </a:rPr>
                          <m:t>⊞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dirty="0" smtClean="0">
                                <a:solidFill>
                                  <a:schemeClr val="tx1"/>
                                </a:solidFill>
                              </a:rPr>
                              <m:t>◇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◇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A</m:t>
                    </m:r>
                    <m:d>
                      <m:dPr>
                        <m:begChr m:val="|"/>
                        <m:endChr m:val="|"/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sub>
                        </m:sSub>
                        <m: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40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A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sub>
                    </m:sSub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CC599F8-7B25-EB28-3A6B-1C94215A0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451" y="2778273"/>
                <a:ext cx="7539765" cy="4286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35B4951C-D47B-4099-18E7-C7F45B731F0F}"/>
                  </a:ext>
                </a:extLst>
              </p:cNvPr>
              <p:cNvSpPr txBox="1"/>
              <p:nvPr/>
            </p:nvSpPr>
            <p:spPr>
              <a:xfrm>
                <a:off x="3327845" y="3561779"/>
                <a:ext cx="2335794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@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35B4951C-D47B-4099-18E7-C7F45B731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845" y="3561779"/>
                <a:ext cx="233579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09A6A2F-ED22-715E-B5B8-C469CC88B07B}"/>
              </a:ext>
            </a:extLst>
          </p:cNvPr>
          <p:cNvCxnSpPr>
            <a:cxnSpLocks/>
          </p:cNvCxnSpPr>
          <p:nvPr/>
        </p:nvCxnSpPr>
        <p:spPr>
          <a:xfrm flipH="1">
            <a:off x="3686986" y="4054222"/>
            <a:ext cx="471670" cy="22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1E9B679B-A7B6-9658-125A-CE46F1E141B3}"/>
              </a:ext>
            </a:extLst>
          </p:cNvPr>
          <p:cNvSpPr txBox="1"/>
          <p:nvPr/>
        </p:nvSpPr>
        <p:spPr>
          <a:xfrm>
            <a:off x="3051731" y="4327706"/>
            <a:ext cx="78483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Literal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716964D-24B4-25FF-1ED7-7530CC7D22D7}"/>
              </a:ext>
            </a:extLst>
          </p:cNvPr>
          <p:cNvSpPr txBox="1"/>
          <p:nvPr/>
        </p:nvSpPr>
        <p:spPr>
          <a:xfrm>
            <a:off x="4572000" y="4347248"/>
            <a:ext cx="1720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Interval </a:t>
            </a:r>
          </a:p>
          <a:p>
            <a:pPr algn="ctr"/>
            <a:r>
              <a:rPr lang="en-US" sz="1600" dirty="0"/>
              <a:t>(open or closed)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F20778CA-33A7-93C3-DBB8-41B647657881}"/>
              </a:ext>
            </a:extLst>
          </p:cNvPr>
          <p:cNvCxnSpPr>
            <a:cxnSpLocks/>
          </p:cNvCxnSpPr>
          <p:nvPr/>
        </p:nvCxnSpPr>
        <p:spPr>
          <a:xfrm>
            <a:off x="4816444" y="4054222"/>
            <a:ext cx="539469" cy="29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837CF21-4D99-C0B6-D81E-68AB2A754F45}"/>
              </a:ext>
            </a:extLst>
          </p:cNvPr>
          <p:cNvCxnSpPr>
            <a:cxnSpLocks/>
          </p:cNvCxnSpPr>
          <p:nvPr/>
        </p:nvCxnSpPr>
        <p:spPr>
          <a:xfrm>
            <a:off x="1343891" y="5330408"/>
            <a:ext cx="63263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924E0328-7EC2-F7A6-1CFA-1620E0AE6F8D}"/>
              </a:ext>
            </a:extLst>
          </p:cNvPr>
          <p:cNvSpPr/>
          <p:nvPr/>
        </p:nvSpPr>
        <p:spPr>
          <a:xfrm>
            <a:off x="3243859" y="5216279"/>
            <a:ext cx="1666560" cy="22825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CA237104-1859-2A7D-AEFC-0B7CA2756F57}"/>
              </a:ext>
            </a:extLst>
          </p:cNvPr>
          <p:cNvCxnSpPr>
            <a:cxnSpLocks/>
            <a:stCxn id="20" idx="3"/>
            <a:endCxn id="20" idx="3"/>
          </p:cNvCxnSpPr>
          <p:nvPr/>
        </p:nvCxnSpPr>
        <p:spPr>
          <a:xfrm>
            <a:off x="4910419" y="533040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6C4F0974-B988-0A4F-641E-93AEDA53EB2E}"/>
              </a:ext>
            </a:extLst>
          </p:cNvPr>
          <p:cNvCxnSpPr>
            <a:cxnSpLocks/>
          </p:cNvCxnSpPr>
          <p:nvPr/>
        </p:nvCxnSpPr>
        <p:spPr>
          <a:xfrm flipV="1">
            <a:off x="6576979" y="5216279"/>
            <a:ext cx="0" cy="260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7437A97C-37F7-8E73-9411-1A7898348E97}"/>
              </a:ext>
            </a:extLst>
          </p:cNvPr>
          <p:cNvCxnSpPr>
            <a:cxnSpLocks/>
          </p:cNvCxnSpPr>
          <p:nvPr/>
        </p:nvCxnSpPr>
        <p:spPr>
          <a:xfrm flipV="1">
            <a:off x="1577299" y="5216279"/>
            <a:ext cx="0" cy="260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feld 43">
            <a:extLst>
              <a:ext uri="{FF2B5EF4-FFF2-40B4-BE49-F238E27FC236}">
                <a16:creationId xmlns:a16="http://schemas.microsoft.com/office/drawing/2014/main" id="{244E8271-BA4B-9D04-7C43-03618E5B94F7}"/>
              </a:ext>
            </a:extLst>
          </p:cNvPr>
          <p:cNvSpPr txBox="1"/>
          <p:nvPr/>
        </p:nvSpPr>
        <p:spPr>
          <a:xfrm>
            <a:off x="1404798" y="5569985"/>
            <a:ext cx="3032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32E3E69-A434-4B7D-682D-ADA9183CF94F}"/>
              </a:ext>
            </a:extLst>
          </p:cNvPr>
          <p:cNvSpPr txBox="1"/>
          <p:nvPr/>
        </p:nvSpPr>
        <p:spPr>
          <a:xfrm>
            <a:off x="3092215" y="5558666"/>
            <a:ext cx="3032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C0E0DFD0-7F8B-1205-F3DA-A0033C20B973}"/>
              </a:ext>
            </a:extLst>
          </p:cNvPr>
          <p:cNvSpPr txBox="1"/>
          <p:nvPr/>
        </p:nvSpPr>
        <p:spPr>
          <a:xfrm>
            <a:off x="4731997" y="5568848"/>
            <a:ext cx="3032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3B86C57A-A01F-3F20-2896-7D84AA610752}"/>
              </a:ext>
            </a:extLst>
          </p:cNvPr>
          <p:cNvSpPr txBox="1"/>
          <p:nvPr/>
        </p:nvSpPr>
        <p:spPr>
          <a:xfrm>
            <a:off x="6419414" y="5568280"/>
            <a:ext cx="3032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3EB0097D-CA26-6E61-25BD-8699DCDABDA6}"/>
              </a:ext>
            </a:extLst>
          </p:cNvPr>
          <p:cNvSpPr txBox="1"/>
          <p:nvPr/>
        </p:nvSpPr>
        <p:spPr>
          <a:xfrm>
            <a:off x="7739202" y="5240689"/>
            <a:ext cx="25840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7FF1E79E-84A2-2B4F-E360-DBEAE81A6CFB}"/>
                  </a:ext>
                </a:extLst>
              </p:cNvPr>
              <p:cNvSpPr txBox="1"/>
              <p:nvPr/>
            </p:nvSpPr>
            <p:spPr>
              <a:xfrm>
                <a:off x="1674553" y="4847280"/>
                <a:ext cx="4805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7FF1E79E-84A2-2B4F-E360-DBEAE81A6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553" y="4847280"/>
                <a:ext cx="480517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345B7DDB-48BD-861C-624C-C5CCF248A71F}"/>
                  </a:ext>
                </a:extLst>
              </p:cNvPr>
              <p:cNvSpPr txBox="1"/>
              <p:nvPr/>
            </p:nvSpPr>
            <p:spPr>
              <a:xfrm>
                <a:off x="1646221" y="5421360"/>
                <a:ext cx="48051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=[1,2]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345B7DDB-48BD-861C-624C-C5CCF248A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221" y="5421360"/>
                <a:ext cx="4805172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3AE033C3-DB4A-7DEE-298D-C2EF6C71D264}"/>
              </a:ext>
            </a:extLst>
          </p:cNvPr>
          <p:cNvCxnSpPr>
            <a:cxnSpLocks/>
          </p:cNvCxnSpPr>
          <p:nvPr/>
        </p:nvCxnSpPr>
        <p:spPr>
          <a:xfrm>
            <a:off x="5572740" y="2990712"/>
            <a:ext cx="1865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3C2A9088-2DE5-DB23-05CA-A1CE1B803DD7}"/>
              </a:ext>
            </a:extLst>
          </p:cNvPr>
          <p:cNvCxnSpPr>
            <a:cxnSpLocks/>
          </p:cNvCxnSpPr>
          <p:nvPr/>
        </p:nvCxnSpPr>
        <p:spPr>
          <a:xfrm>
            <a:off x="5670210" y="2902429"/>
            <a:ext cx="0" cy="1777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D490871-9377-C83F-0D4A-37DDB462292A}"/>
              </a:ext>
            </a:extLst>
          </p:cNvPr>
          <p:cNvCxnSpPr>
            <a:cxnSpLocks/>
          </p:cNvCxnSpPr>
          <p:nvPr/>
        </p:nvCxnSpPr>
        <p:spPr>
          <a:xfrm>
            <a:off x="4883641" y="2989496"/>
            <a:ext cx="18653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89D774E-990B-95C3-0F75-6C1D3B99DDC9}"/>
                  </a:ext>
                </a:extLst>
              </p:cNvPr>
              <p:cNvSpPr txBox="1"/>
              <p:nvPr/>
            </p:nvSpPr>
            <p:spPr>
              <a:xfrm>
                <a:off x="1024408" y="5188311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smtClean="0">
                          <a:latin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E89D774E-990B-95C3-0F75-6C1D3B99D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08" y="5188311"/>
                <a:ext cx="198772" cy="276999"/>
              </a:xfrm>
              <a:prstGeom prst="rect">
                <a:avLst/>
              </a:prstGeom>
              <a:blipFill>
                <a:blip r:embed="rId6"/>
                <a:stretch>
                  <a:fillRect l="-24242" r="-2727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60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/>
              <a:t>Preliminaries</a:t>
            </a:r>
            <a:br>
              <a:rPr lang="de-DE" sz="2400" dirty="0"/>
            </a:br>
            <a:r>
              <a:rPr lang="en-US" sz="2400" b="0" dirty="0" err="1"/>
              <a:t>DatalogMTL</a:t>
            </a:r>
            <a:r>
              <a:rPr lang="en-US" sz="2400" b="0" dirty="0"/>
              <a:t>: Syntax</a:t>
            </a:r>
            <a:endParaRPr lang="de-DE" sz="2400" b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656034" y="1363971"/>
            <a:ext cx="7935515" cy="4426721"/>
          </a:xfrm>
        </p:spPr>
        <p:txBody>
          <a:bodyPr/>
          <a:lstStyle/>
          <a:p>
            <a:pPr defTabSz="684610">
              <a:defRPr/>
            </a:pPr>
            <a:r>
              <a:rPr lang="de-DE" altLang="de-DE" sz="1800" dirty="0"/>
              <a:t>Main </a:t>
            </a:r>
            <a:r>
              <a:rPr lang="de-DE" altLang="de-DE" sz="1800" dirty="0" err="1"/>
              <a:t>components</a:t>
            </a:r>
            <a:r>
              <a:rPr lang="de-DE" altLang="de-DE" sz="1800" dirty="0"/>
              <a:t>:</a:t>
            </a: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800" dirty="0">
                <a:solidFill>
                  <a:schemeClr val="tx1"/>
                </a:solidFill>
              </a:rPr>
              <a:t>Atom</a:t>
            </a: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800" dirty="0"/>
              <a:t>Literal</a:t>
            </a:r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r>
              <a:rPr lang="de-DE" altLang="de-DE" sz="1800" b="1" dirty="0">
                <a:solidFill>
                  <a:srgbClr val="E02D8A"/>
                </a:solidFill>
              </a:rPr>
              <a:t>Rule</a:t>
            </a:r>
          </a:p>
          <a:p>
            <a:pPr marL="582750" lvl="1" indent="-285750" defTabSz="684610">
              <a:buFont typeface="Wingdings" panose="05000000000000000000" pitchFamily="2" charset="2"/>
              <a:buChar char="Ø"/>
              <a:defRPr/>
            </a:pPr>
            <a:r>
              <a:rPr lang="de-DE" altLang="de-DE" sz="1600" dirty="0" err="1">
                <a:solidFill>
                  <a:schemeClr val="tx1"/>
                </a:solidFill>
              </a:rPr>
              <a:t>Program</a:t>
            </a:r>
            <a:r>
              <a:rPr lang="de-DE" altLang="de-DE" sz="1600" dirty="0">
                <a:solidFill>
                  <a:schemeClr val="tx1"/>
                </a:solidFill>
              </a:rPr>
              <a:t>: </a:t>
            </a:r>
            <a:r>
              <a:rPr lang="de-DE" altLang="de-DE" sz="1600" dirty="0" err="1">
                <a:solidFill>
                  <a:schemeClr val="tx1"/>
                </a:solidFill>
              </a:rPr>
              <a:t>set</a:t>
            </a:r>
            <a:r>
              <a:rPr lang="de-DE" altLang="de-DE" sz="1600" dirty="0">
                <a:solidFill>
                  <a:schemeClr val="tx1"/>
                </a:solidFill>
              </a:rPr>
              <a:t> </a:t>
            </a:r>
            <a:r>
              <a:rPr lang="de-DE" altLang="de-DE" sz="1600" dirty="0" err="1">
                <a:solidFill>
                  <a:schemeClr val="tx1"/>
                </a:solidFill>
              </a:rPr>
              <a:t>of</a:t>
            </a:r>
            <a:r>
              <a:rPr lang="de-DE" altLang="de-DE" sz="1600" dirty="0">
                <a:solidFill>
                  <a:schemeClr val="tx1"/>
                </a:solidFill>
              </a:rPr>
              <a:t> </a:t>
            </a:r>
            <a:r>
              <a:rPr lang="de-DE" altLang="de-DE" sz="1600" dirty="0" err="1">
                <a:solidFill>
                  <a:schemeClr val="tx1"/>
                </a:solidFill>
              </a:rPr>
              <a:t>rules</a:t>
            </a:r>
            <a:endParaRPr lang="de-DE" altLang="de-DE" sz="1600" dirty="0">
              <a:solidFill>
                <a:schemeClr val="tx1"/>
              </a:solidFill>
            </a:endParaRPr>
          </a:p>
          <a:p>
            <a:pPr lvl="1" indent="0" defTabSz="684610">
              <a:buNone/>
              <a:defRPr/>
            </a:pPr>
            <a:endParaRPr lang="de-DE" altLang="de-DE" sz="1400" dirty="0"/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/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/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/>
          </a:p>
          <a:p>
            <a:pPr defTabSz="684610">
              <a:defRPr/>
            </a:pPr>
            <a:endParaRPr lang="de-DE" altLang="de-DE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0E04A43-7247-905A-3423-7F685E7F7D6D}"/>
                  </a:ext>
                </a:extLst>
              </p:cNvPr>
              <p:cNvSpPr txBox="1"/>
              <p:nvPr/>
            </p:nvSpPr>
            <p:spPr>
              <a:xfrm>
                <a:off x="604242" y="3444844"/>
                <a:ext cx="7935516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de-DE" sz="2800" dirty="0">
                  <a:solidFill>
                    <a:schemeClr val="tx1"/>
                  </a:solidFill>
                </a:endParaRPr>
              </a:p>
              <a:p>
                <a:endParaRPr lang="de-DE" sz="18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0E04A43-7247-905A-3423-7F685E7F7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42" y="3444844"/>
                <a:ext cx="7935516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0B9A404-8A11-EF3F-871E-887C6B51D85B}"/>
                  </a:ext>
                </a:extLst>
              </p:cNvPr>
              <p:cNvSpPr txBox="1"/>
              <p:nvPr/>
            </p:nvSpPr>
            <p:spPr>
              <a:xfrm>
                <a:off x="-217283" y="4486625"/>
                <a:ext cx="5106154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>
                  <a:solidFill>
                    <a:schemeClr val="tx1"/>
                  </a:solidFill>
                </a:endParaRPr>
              </a:p>
              <a:p>
                <a:endParaRPr lang="de-DE" sz="1800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40B9A404-8A11-EF3F-871E-887C6B51D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7283" y="4486625"/>
                <a:ext cx="510615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33EF0BC-A45E-1FF0-DB8E-248943774083}"/>
                  </a:ext>
                </a:extLst>
              </p:cNvPr>
              <p:cNvSpPr txBox="1"/>
              <p:nvPr/>
            </p:nvSpPr>
            <p:spPr>
              <a:xfrm>
                <a:off x="4358712" y="4486625"/>
                <a:ext cx="5106154" cy="7078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8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i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8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i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i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),</m:t>
                      </m:r>
                      <m:sSub>
                        <m:sSubPr>
                          <m:ctrlPr>
                            <a:rPr lang="en-US" sz="2800" i="1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i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800" i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800" i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  <a:p>
                <a:endParaRPr lang="de-DE" sz="1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33EF0BC-A45E-1FF0-DB8E-248943774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712" y="4486625"/>
                <a:ext cx="5106154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5FCE1721-95E7-E961-8867-A37CD6AF4189}"/>
              </a:ext>
            </a:extLst>
          </p:cNvPr>
          <p:cNvSpPr/>
          <p:nvPr/>
        </p:nvSpPr>
        <p:spPr>
          <a:xfrm>
            <a:off x="4358712" y="4602598"/>
            <a:ext cx="530159" cy="28971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25F7512-3509-2915-AA68-6575CA7FFED5}"/>
              </a:ext>
            </a:extLst>
          </p:cNvPr>
          <p:cNvSpPr/>
          <p:nvPr/>
        </p:nvSpPr>
        <p:spPr>
          <a:xfrm rot="10800000" flipV="1">
            <a:off x="3655408" y="4906305"/>
            <a:ext cx="1833183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1400" b="0" i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ground</a:t>
            </a:r>
            <a:endParaRPr lang="de-DE" sz="14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7431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/>
              <a:t>Preliminaries</a:t>
            </a:r>
            <a:br>
              <a:rPr lang="de-DE" sz="2400" dirty="0"/>
            </a:br>
            <a:r>
              <a:rPr lang="en-US" sz="2400" b="0" dirty="0" err="1"/>
              <a:t>DatalogMTL</a:t>
            </a:r>
            <a:r>
              <a:rPr lang="en-US" sz="2400" b="0" dirty="0"/>
              <a:t>: Semantics (short)</a:t>
            </a:r>
            <a:endParaRPr lang="de-DE" sz="24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656034" y="1363971"/>
                <a:ext cx="3915967" cy="4426721"/>
              </a:xfrm>
            </p:spPr>
            <p:txBody>
              <a:bodyPr/>
              <a:lstStyle/>
              <a:p>
                <a:pPr defTabSz="684610">
                  <a:defRPr/>
                </a:pPr>
                <a:r>
                  <a:rPr lang="de-DE" altLang="de-DE" sz="1800" dirty="0"/>
                  <a:t>Normal </a:t>
                </a:r>
                <a:r>
                  <a:rPr lang="de-DE" altLang="de-DE" sz="1800" dirty="0" err="1"/>
                  <a:t>setup</a:t>
                </a:r>
                <a:r>
                  <a:rPr lang="de-DE" altLang="de-DE" sz="1800" dirty="0"/>
                  <a:t>:</a:t>
                </a:r>
              </a:p>
              <a:p>
                <a:pPr marL="285750" indent="-285750" defTabSz="684610">
                  <a:buFont typeface="Arial" panose="020B0604020202020204" pitchFamily="34" charset="0"/>
                  <a:buChar char="•"/>
                  <a:defRPr/>
                </a:pPr>
                <a:r>
                  <a:rPr lang="de-DE" altLang="de-DE" sz="1800" dirty="0"/>
                  <a:t>Dataset </a:t>
                </a:r>
                <a14:m>
                  <m:oMath xmlns:m="http://schemas.openxmlformats.org/officeDocument/2006/math">
                    <m:r>
                      <a:rPr lang="en-US" sz="1800" b="1" i="1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de-DE" altLang="de-DE" sz="1400" b="1" i="1" dirty="0"/>
                  <a:t> </a:t>
                </a:r>
                <a:r>
                  <a:rPr lang="de-DE" altLang="de-DE" sz="1800" dirty="0"/>
                  <a:t>(finite, non-temporal)</a:t>
                </a:r>
                <a:endParaRPr lang="de-DE" altLang="de-DE" sz="1400" b="1" i="1" dirty="0"/>
              </a:p>
              <a:p>
                <a:pPr marL="285750" indent="-285750" defTabSz="684610">
                  <a:buFont typeface="Arial" panose="020B0604020202020204" pitchFamily="34" charset="0"/>
                  <a:buChar char="•"/>
                  <a:defRPr/>
                </a:pPr>
                <a:r>
                  <a:rPr lang="de-DE" altLang="de-DE" sz="1800" dirty="0" err="1"/>
                  <a:t>Program</a:t>
                </a:r>
                <a:r>
                  <a:rPr lang="de-DE" altLang="de-DE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1" i="1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800" b="1" i="1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altLang="de-DE" sz="1800" b="1" i="1" dirty="0"/>
              </a:p>
              <a:p>
                <a:pPr marL="285750" indent="-285750" defTabSz="684610">
                  <a:buFont typeface="Arial" panose="020B0604020202020204" pitchFamily="34" charset="0"/>
                  <a:buChar char="•"/>
                  <a:defRPr/>
                </a:pPr>
                <a:r>
                  <a:rPr lang="de-DE" altLang="de-DE" sz="1800" dirty="0"/>
                  <a:t>Materialisation:</a:t>
                </a:r>
              </a:p>
              <a:p>
                <a:pPr marL="582750" lvl="1" indent="-285750" defTabSz="684610">
                  <a:buFont typeface="Wingdings" panose="05000000000000000000" pitchFamily="2" charset="2"/>
                  <a:buChar char="§"/>
                  <a:defRPr/>
                </a:pPr>
                <a:r>
                  <a:rPr lang="de-DE" altLang="de-DE" sz="1600" dirty="0"/>
                  <a:t> </a:t>
                </a:r>
                <a:r>
                  <a:rPr lang="de-DE" altLang="de-DE" sz="1600" dirty="0" err="1"/>
                  <a:t>Applying</a:t>
                </a:r>
                <a:r>
                  <a:rPr lang="de-DE" altLang="de-DE" sz="1600" dirty="0"/>
                  <a:t> </a:t>
                </a:r>
                <a:r>
                  <a:rPr lang="de-DE" altLang="de-DE" sz="1600" dirty="0" err="1"/>
                  <a:t>rules</a:t>
                </a:r>
                <a:r>
                  <a:rPr lang="de-DE" altLang="de-DE" sz="1600" dirty="0"/>
                  <a:t> in </a:t>
                </a:r>
                <a14:m>
                  <m:oMath xmlns:m="http://schemas.openxmlformats.org/officeDocument/2006/math">
                    <m:r>
                      <a:rPr lang="en-US" sz="1600" b="1" i="1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de-DE" altLang="de-DE" sz="1600" dirty="0"/>
                  <a:t> </a:t>
                </a:r>
                <a:r>
                  <a:rPr lang="de-DE" altLang="de-DE" sz="1600" dirty="0" err="1"/>
                  <a:t>to</a:t>
                </a:r>
                <a:r>
                  <a:rPr lang="de-DE" altLang="de-DE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de-DE" altLang="de-DE" sz="1600" dirty="0"/>
              </a:p>
              <a:p>
                <a:pPr marL="285750" indent="-285750" defTabSz="684610">
                  <a:buFont typeface="Arial" panose="020B0604020202020204" pitchFamily="34" charset="0"/>
                  <a:buChar char="•"/>
                  <a:defRPr/>
                </a:pPr>
                <a:endParaRPr lang="de-DE" altLang="de-DE" sz="1800" i="1" dirty="0"/>
              </a:p>
              <a:p>
                <a:pPr marL="285750" indent="-285750" defTabSz="684610">
                  <a:buFont typeface="Arial" panose="020B0604020202020204" pitchFamily="34" charset="0"/>
                  <a:buChar char="•"/>
                  <a:defRPr/>
                </a:pPr>
                <a:endParaRPr lang="de-DE" altLang="de-DE" sz="1800" i="1" dirty="0"/>
              </a:p>
              <a:p>
                <a:pPr marL="285750" indent="-285750" defTabSz="684610">
                  <a:buFont typeface="Arial" panose="020B0604020202020204" pitchFamily="34" charset="0"/>
                  <a:buChar char="•"/>
                  <a:defRPr/>
                </a:pPr>
                <a:endParaRPr lang="de-DE" altLang="de-DE" sz="1800" i="1" dirty="0"/>
              </a:p>
              <a:p>
                <a:pPr defTabSz="684610">
                  <a:defRPr/>
                </a:pPr>
                <a:endParaRPr lang="de-DE" altLang="de-DE" sz="1800" dirty="0"/>
              </a:p>
              <a:p>
                <a:pPr defTabSz="684610">
                  <a:defRPr/>
                </a:pPr>
                <a:endParaRPr lang="de-DE" altLang="de-DE" sz="1800" dirty="0"/>
              </a:p>
              <a:p>
                <a:pPr defTabSz="684610">
                  <a:defRPr/>
                </a:pPr>
                <a:endParaRPr lang="de-DE" altLang="de-DE" sz="1800" dirty="0"/>
              </a:p>
              <a:p>
                <a:pPr marL="285750" indent="-285750" defTabSz="684610">
                  <a:buFont typeface="Arial" panose="020B0604020202020204" pitchFamily="34" charset="0"/>
                  <a:buChar char="•"/>
                  <a:defRPr/>
                </a:pPr>
                <a:endParaRPr lang="de-DE" altLang="de-DE" sz="1800" dirty="0"/>
              </a:p>
              <a:p>
                <a:pPr marL="285750" indent="-285750" defTabSz="684610">
                  <a:buFont typeface="Arial" panose="020B0604020202020204" pitchFamily="34" charset="0"/>
                  <a:buChar char="•"/>
                  <a:defRPr/>
                </a:pPr>
                <a:endParaRPr lang="de-DE" altLang="de-DE" sz="1800" dirty="0"/>
              </a:p>
              <a:p>
                <a:pPr defTabSz="684610">
                  <a:defRPr/>
                </a:pPr>
                <a:endParaRPr lang="de-DE" altLang="de-DE" sz="18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656034" y="1363971"/>
                <a:ext cx="3915967" cy="4426721"/>
              </a:xfrm>
              <a:blipFill>
                <a:blip r:embed="rId2"/>
                <a:stretch>
                  <a:fillRect l="-3738" t="-1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FA19EBA8-7E20-8793-B36A-62BBBB918789}"/>
                  </a:ext>
                </a:extLst>
              </p:cNvPr>
              <p:cNvSpPr/>
              <p:nvPr/>
            </p:nvSpPr>
            <p:spPr>
              <a:xfrm>
                <a:off x="2407504" y="4609896"/>
                <a:ext cx="4467633" cy="48814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de-DE" sz="240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{ </m:t>
                      </m:r>
                      <m:r>
                        <m:rPr>
                          <m:sty m:val="p"/>
                        </m:rPr>
                        <a:rPr lang="en-US" sz="24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d>
                        <m:dPr>
                          <m:ctrlPr>
                            <a:rPr lang="en-US" sz="24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b="0" i="0" cap="none" spc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US" sz="2400" i="1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400" dirty="0">
                              <a:solidFill>
                                <a:schemeClr val="tx2"/>
                              </a:solidFill>
                            </a:rPr>
                            <m:t>⊟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dirty="0">
                                  <a:ln w="0"/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a:rPr lang="en-US" sz="24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d>
                        <m:dPr>
                          <m:ctrlPr>
                            <a:rPr lang="en-US" sz="2400" i="1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dirty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en-US" sz="2400" b="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de-DE" sz="240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FA19EBA8-7E20-8793-B36A-62BBBB918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504" y="4609896"/>
                <a:ext cx="4467633" cy="488147"/>
              </a:xfrm>
              <a:prstGeom prst="rect">
                <a:avLst/>
              </a:prstGeom>
              <a:blipFill>
                <a:blip r:embed="rId3"/>
                <a:stretch>
                  <a:fillRect l="-136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8800619A-3BDB-62E6-A038-4DC02599CD7E}"/>
                  </a:ext>
                </a:extLst>
              </p:cNvPr>
              <p:cNvSpPr/>
              <p:nvPr/>
            </p:nvSpPr>
            <p:spPr>
              <a:xfrm>
                <a:off x="2409835" y="3978802"/>
                <a:ext cx="4336123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de-DE" sz="24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)@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2,3</m:t>
                          </m:r>
                        </m:e>
                      </m:d>
                      <m: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en-US" sz="2400" b="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d>
                      <m: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@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ln w="0"/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3,4</m:t>
                          </m:r>
                        </m:e>
                      </m:d>
                      <m:r>
                        <a:rPr lang="en-US" sz="2400" b="0" i="0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 }</m:t>
                      </m:r>
                    </m:oMath>
                  </m:oMathPara>
                </a14:m>
                <a:endParaRPr lang="de-DE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8800619A-3BDB-62E6-A038-4DC02599C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835" y="3978802"/>
                <a:ext cx="4336123" cy="461665"/>
              </a:xfrm>
              <a:prstGeom prst="rect">
                <a:avLst/>
              </a:prstGeom>
              <a:blipFill>
                <a:blip r:embed="rId4"/>
                <a:stretch>
                  <a:fillRect l="-140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C66BCE4-5E81-EAC9-08E8-425ACB09843F}"/>
              </a:ext>
            </a:extLst>
          </p:cNvPr>
          <p:cNvCxnSpPr>
            <a:cxnSpLocks/>
          </p:cNvCxnSpPr>
          <p:nvPr/>
        </p:nvCxnSpPr>
        <p:spPr>
          <a:xfrm flipH="1">
            <a:off x="3056994" y="5073428"/>
            <a:ext cx="535292" cy="420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66B150DA-D00A-33A7-E590-A44EDC7176C5}"/>
              </a:ext>
            </a:extLst>
          </p:cNvPr>
          <p:cNvSpPr txBox="1"/>
          <p:nvPr/>
        </p:nvSpPr>
        <p:spPr>
          <a:xfrm>
            <a:off x="1713098" y="5498304"/>
            <a:ext cx="291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Rule head holds at joint interval of body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8A5D0D63-405A-FFFE-E110-21D75D1BCD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1" y="1363970"/>
                <a:ext cx="3915966" cy="4426721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0" tIns="0" rIns="0" bIns="0" rtlCol="0">
                <a:noAutofit/>
              </a:bodyPr>
              <a:lstStyle>
                <a:lvl1pPr marL="0" marR="0" indent="0" algn="l" defTabSz="685800" rtl="0" eaLnBrk="1" fontAlgn="auto" latinLnBrk="0" hangingPunct="1">
                  <a:lnSpc>
                    <a:spcPct val="100000"/>
                  </a:lnSpc>
                  <a:spcBef>
                    <a:spcPts val="45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1600" kern="1200">
                    <a:solidFill>
                      <a:schemeClr val="tx2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1pPr>
                <a:lvl2pPr marL="297000" marR="0" indent="-243000" algn="l" defTabSz="685800" rtl="0" eaLnBrk="1" fontAlgn="auto" latinLnBrk="0" hangingPunct="1">
                  <a:lnSpc>
                    <a:spcPct val="100000"/>
                  </a:lnSpc>
                  <a:spcBef>
                    <a:spcPts val="225"/>
                  </a:spcBef>
                  <a:spcAft>
                    <a:spcPts val="0"/>
                  </a:spcAft>
                  <a:buClrTx/>
                  <a:buSzTx/>
                  <a:buFont typeface="Open Sans" panose="020B0606030504020204" pitchFamily="34" charset="0"/>
                  <a:buChar char="—"/>
                  <a:tabLst/>
                  <a:defRPr sz="1200" kern="1200">
                    <a:solidFill>
                      <a:schemeClr val="tx2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2pPr>
                <a:lvl3pPr marL="351000" marR="0" indent="-162000" algn="l" defTabSz="685800" rtl="0" eaLnBrk="1" fontAlgn="auto" latinLnBrk="0" hangingPunct="1">
                  <a:lnSpc>
                    <a:spcPct val="100000"/>
                  </a:lnSpc>
                  <a:spcBef>
                    <a:spcPts val="225"/>
                  </a:spcBef>
                  <a:spcAft>
                    <a:spcPts val="0"/>
                  </a:spcAft>
                  <a:buClrTx/>
                  <a:buSzTx/>
                  <a:buFont typeface="Symbol" panose="05050102010706020507" pitchFamily="18" charset="2"/>
                  <a:buChar char="-"/>
                  <a:tabLst/>
                  <a:defRPr sz="1050" kern="1200">
                    <a:solidFill>
                      <a:schemeClr val="tx2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3pPr>
                <a:lvl4pPr marL="432000" marR="0" indent="-189000" algn="l" defTabSz="685800" rtl="0" eaLnBrk="1" fontAlgn="auto" latinLnBrk="0" hangingPunct="1">
                  <a:lnSpc>
                    <a:spcPct val="100000"/>
                  </a:lnSpc>
                  <a:spcBef>
                    <a:spcPts val="225"/>
                  </a:spcBef>
                  <a:spcAft>
                    <a:spcPts val="0"/>
                  </a:spcAft>
                  <a:buClrTx/>
                  <a:buSzTx/>
                  <a:buFont typeface="Symbol" panose="05050102010706020507" pitchFamily="18" charset="2"/>
                  <a:buChar char="-"/>
                  <a:tabLst/>
                  <a:defRPr sz="1050" kern="1200">
                    <a:solidFill>
                      <a:schemeClr val="tx2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4pPr>
                <a:lvl5pPr marL="486000" marR="0" indent="-189000" algn="l" defTabSz="685800" rtl="0" eaLnBrk="1" fontAlgn="auto" latinLnBrk="0" hangingPunct="1">
                  <a:lnSpc>
                    <a:spcPct val="100000"/>
                  </a:lnSpc>
                  <a:spcBef>
                    <a:spcPts val="225"/>
                  </a:spcBef>
                  <a:spcAft>
                    <a:spcPts val="0"/>
                  </a:spcAft>
                  <a:buClrTx/>
                  <a:buSzTx/>
                  <a:buFont typeface="Symbol" panose="05050102010706020507" pitchFamily="18" charset="2"/>
                  <a:buChar char="-"/>
                  <a:tabLst/>
                  <a:defRPr sz="1050" kern="1200" baseline="0">
                    <a:solidFill>
                      <a:schemeClr val="tx2"/>
                    </a:solidFill>
                    <a:latin typeface="Open Sans" panose="020B0606030504020204" pitchFamily="34" charset="0"/>
                    <a:ea typeface="+mn-ea"/>
                    <a:cs typeface="+mn-cs"/>
                  </a:defRPr>
                </a:lvl5pPr>
                <a:lvl6pPr marL="269081" marR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2400" b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6pPr>
                <a:lvl7pPr marL="269042" indent="0" algn="l" defTabSz="685702" rtl="0" eaLnBrk="1" latinLnBrk="0" hangingPunct="1">
                  <a:spcBef>
                    <a:spcPts val="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7pPr>
                <a:lvl8pPr marL="2571377" indent="-171425" algn="l" defTabSz="685702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226" indent="-171425" algn="l" defTabSz="685702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4610">
                  <a:defRPr/>
                </a:pPr>
                <a:r>
                  <a:rPr lang="de-DE" altLang="de-DE" sz="1800" dirty="0"/>
                  <a:t>Interpretation </a:t>
                </a:r>
                <a:r>
                  <a:rPr lang="de-DE" altLang="de-DE" sz="1800" b="1" i="1" dirty="0"/>
                  <a:t>J</a:t>
                </a:r>
                <a:r>
                  <a:rPr lang="de-DE" altLang="de-DE" sz="1800" dirty="0"/>
                  <a:t>:</a:t>
                </a:r>
              </a:p>
              <a:p>
                <a:pPr marL="285750" indent="-285750" defTabSz="684610">
                  <a:buFont typeface="Arial" panose="020B0604020202020204" pitchFamily="34" charset="0"/>
                  <a:buChar char="•"/>
                  <a:defRPr/>
                </a:pPr>
                <a:r>
                  <a:rPr lang="en-US" altLang="de-DE" sz="1800" dirty="0"/>
                  <a:t>Set of facts (non-temporal, infinite)</a:t>
                </a:r>
                <a:endParaRPr lang="de-DE" altLang="de-DE" sz="1400" dirty="0"/>
              </a:p>
              <a:p>
                <a:pPr marL="285750" indent="-285750" defTabSz="684610">
                  <a:buFont typeface="Arial" panose="020B0604020202020204" pitchFamily="34" charset="0"/>
                  <a:buChar char="•"/>
                  <a:defRPr/>
                </a:pPr>
                <a:r>
                  <a:rPr lang="en-US" altLang="de-DE" sz="1800" dirty="0"/>
                  <a:t>Model of </a:t>
                </a:r>
                <a14:m>
                  <m:oMath xmlns:m="http://schemas.openxmlformats.org/officeDocument/2006/math">
                    <m:r>
                      <a:rPr lang="en-US" sz="1800" b="1" i="1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de-DE" altLang="de-DE" sz="1800" b="1" i="1" dirty="0"/>
                  <a:t> </a:t>
                </a:r>
                <a:r>
                  <a:rPr lang="de-DE" altLang="de-DE" sz="1800" dirty="0"/>
                  <a:t>and</a:t>
                </a:r>
                <a:r>
                  <a:rPr lang="de-DE" altLang="de-DE" sz="1800" b="1" i="1" dirty="0"/>
                  <a:t> </a:t>
                </a:r>
                <a14:m>
                  <m:oMath xmlns:m="http://schemas.openxmlformats.org/officeDocument/2006/math">
                    <m:r>
                      <a:rPr lang="en-US" sz="1800" b="1" i="1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1800" b="1" i="1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de-DE" altLang="de-DE" sz="1800" b="1" i="1" dirty="0"/>
              </a:p>
              <a:p>
                <a:pPr marL="582750" lvl="1" indent="-285750" defTabSz="684610">
                  <a:buFont typeface="Wingdings" panose="05000000000000000000" pitchFamily="2" charset="2"/>
                  <a:buChar char="§"/>
                  <a:defRPr/>
                </a:pPr>
                <a:r>
                  <a:rPr lang="de-DE" altLang="de-DE" sz="1600" b="1" i="1" dirty="0"/>
                  <a:t>J </a:t>
                </a:r>
                <a:r>
                  <a:rPr lang="de-DE" altLang="de-DE" sz="1600" dirty="0" err="1"/>
                  <a:t>satisfies</a:t>
                </a:r>
                <a:r>
                  <a:rPr lang="de-DE" altLang="de-DE" sz="1600" dirty="0"/>
                  <a:t> all </a:t>
                </a:r>
                <a:r>
                  <a:rPr lang="de-DE" altLang="de-DE" sz="1600" dirty="0" err="1"/>
                  <a:t>grounded</a:t>
                </a:r>
                <a:r>
                  <a:rPr lang="de-DE" altLang="de-DE" sz="1600" dirty="0"/>
                  <a:t> </a:t>
                </a:r>
                <a:r>
                  <a:rPr lang="de-DE" altLang="de-DE" sz="1600" dirty="0" err="1"/>
                  <a:t>rules</a:t>
                </a:r>
                <a:r>
                  <a:rPr lang="de-DE" altLang="de-DE" sz="1600" dirty="0"/>
                  <a:t> and </a:t>
                </a:r>
                <a:r>
                  <a:rPr lang="de-DE" altLang="de-DE" sz="1600" dirty="0" err="1"/>
                  <a:t>facts</a:t>
                </a:r>
                <a:endParaRPr lang="de-DE" altLang="de-DE" sz="1600" dirty="0"/>
              </a:p>
              <a:p>
                <a:pPr marL="582750" lvl="1" indent="-285750" defTabSz="684610">
                  <a:buFont typeface="Wingdings" panose="05000000000000000000" pitchFamily="2" charset="2"/>
                  <a:buChar char="§"/>
                  <a:defRPr/>
                </a:pPr>
                <a14:m>
                  <m:oMath xmlns:m="http://schemas.openxmlformats.org/officeDocument/2006/math">
                    <m:r>
                      <a:rPr lang="en-US" sz="1600" b="1" i="1" cap="none" spc="0" dirty="0" smtClean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de-DE" altLang="de-DE" sz="1600" dirty="0"/>
                  <a:t>‘ obtained from </a:t>
                </a:r>
                <a14:m>
                  <m:oMath xmlns:m="http://schemas.openxmlformats.org/officeDocument/2006/math">
                    <m:r>
                      <a:rPr lang="en-US" sz="1600" b="1" i="1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de-DE" altLang="de-DE" sz="1600" dirty="0"/>
                  <a:t> via </a:t>
                </a:r>
                <a:r>
                  <a:rPr lang="de-DE" altLang="de-DE" sz="1600" dirty="0" err="1"/>
                  <a:t>materialisation</a:t>
                </a:r>
                <a:r>
                  <a:rPr lang="de-DE" altLang="de-DE" sz="1600" dirty="0"/>
                  <a:t> </a:t>
                </a:r>
                <a:r>
                  <a:rPr lang="de-DE" altLang="de-DE" sz="1600" dirty="0" err="1"/>
                  <a:t>corresponds</a:t>
                </a:r>
                <a:r>
                  <a:rPr lang="de-DE" altLang="de-DE" sz="1600" dirty="0"/>
                  <a:t> </a:t>
                </a:r>
                <a:r>
                  <a:rPr lang="de-DE" altLang="de-DE" sz="1600" dirty="0" err="1"/>
                  <a:t>to</a:t>
                </a:r>
                <a:r>
                  <a:rPr lang="de-DE" altLang="de-DE" sz="1600" dirty="0"/>
                  <a:t> </a:t>
                </a:r>
                <a:r>
                  <a:rPr lang="de-DE" altLang="de-DE" sz="1600" dirty="0" err="1"/>
                  <a:t>the</a:t>
                </a:r>
                <a:r>
                  <a:rPr lang="de-DE" altLang="de-DE" sz="1600" dirty="0"/>
                  <a:t> least </a:t>
                </a:r>
                <a:r>
                  <a:rPr lang="de-DE" altLang="de-DE" sz="1600" dirty="0" err="1"/>
                  <a:t>model</a:t>
                </a:r>
                <a:endParaRPr lang="de-DE" altLang="de-DE" sz="1600" dirty="0"/>
              </a:p>
              <a:p>
                <a:pPr marL="582750" lvl="1" indent="-285750" defTabSz="684610">
                  <a:buFont typeface="Arial" panose="020B0604020202020204" pitchFamily="34" charset="0"/>
                  <a:buChar char="•"/>
                  <a:defRPr/>
                </a:pPr>
                <a:endParaRPr lang="de-DE" altLang="de-DE" sz="1400" dirty="0"/>
              </a:p>
              <a:p>
                <a:pPr marL="285750" indent="-285750" defTabSz="684610">
                  <a:buFont typeface="Arial" panose="020B0604020202020204" pitchFamily="34" charset="0"/>
                  <a:buChar char="•"/>
                  <a:defRPr/>
                </a:pPr>
                <a:endParaRPr lang="de-DE" altLang="de-DE" sz="1800" i="1" dirty="0"/>
              </a:p>
              <a:p>
                <a:pPr defTabSz="684610">
                  <a:defRPr/>
                </a:pPr>
                <a:endParaRPr lang="de-DE" altLang="de-DE" sz="1800" dirty="0"/>
              </a:p>
              <a:p>
                <a:pPr defTabSz="684610">
                  <a:defRPr/>
                </a:pPr>
                <a:endParaRPr lang="de-DE" altLang="de-DE" sz="1800" dirty="0"/>
              </a:p>
              <a:p>
                <a:pPr defTabSz="684610">
                  <a:defRPr/>
                </a:pPr>
                <a:endParaRPr lang="de-DE" altLang="de-DE" sz="1800" dirty="0"/>
              </a:p>
              <a:p>
                <a:pPr marL="285750" indent="-285750" defTabSz="684610">
                  <a:buFont typeface="Arial" panose="020B0604020202020204" pitchFamily="34" charset="0"/>
                  <a:buChar char="•"/>
                  <a:defRPr/>
                </a:pPr>
                <a:endParaRPr lang="de-DE" altLang="de-DE" sz="1800" dirty="0"/>
              </a:p>
              <a:p>
                <a:pPr marL="285750" indent="-285750" defTabSz="684610">
                  <a:buFont typeface="Arial" panose="020B0604020202020204" pitchFamily="34" charset="0"/>
                  <a:buChar char="•"/>
                  <a:defRPr/>
                </a:pPr>
                <a:endParaRPr lang="de-DE" altLang="de-DE" sz="1800" dirty="0"/>
              </a:p>
              <a:p>
                <a:pPr defTabSz="684610">
                  <a:defRPr/>
                </a:pPr>
                <a:endParaRPr lang="de-DE" altLang="de-DE" sz="1800" dirty="0"/>
              </a:p>
            </p:txBody>
          </p:sp>
        </mc:Choice>
        <mc:Fallback xmlns="">
          <p:sp>
            <p:nvSpPr>
              <p:cNvPr id="26" name="Inhaltsplatzhalter 2">
                <a:extLst>
                  <a:ext uri="{FF2B5EF4-FFF2-40B4-BE49-F238E27FC236}">
                    <a16:creationId xmlns:a16="http://schemas.microsoft.com/office/drawing/2014/main" id="{8A5D0D63-405A-FFFE-E110-21D75D1BC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1363970"/>
                <a:ext cx="3915966" cy="4426721"/>
              </a:xfrm>
              <a:prstGeom prst="rect">
                <a:avLst/>
              </a:prstGeom>
              <a:blipFill>
                <a:blip r:embed="rId5"/>
                <a:stretch>
                  <a:fillRect l="-3583" t="-1791" r="-14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204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0F721CDE-14DA-8D45-094C-11DBE0D85411}"/>
                  </a:ext>
                </a:extLst>
              </p:cNvPr>
              <p:cNvSpPr txBox="1"/>
              <p:nvPr/>
            </p:nvSpPr>
            <p:spPr>
              <a:xfrm>
                <a:off x="-111305" y="1307778"/>
                <a:ext cx="4576526" cy="426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tx2"/>
                              </a:solidFill>
                            </a:rPr>
                            <m:t>⊟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cap="none" spc="0" dirty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0" cap="none" spc="0" dirty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0F721CDE-14DA-8D45-094C-11DBE0D85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1305" y="1307778"/>
                <a:ext cx="4576526" cy="426527"/>
              </a:xfrm>
              <a:prstGeom prst="rect">
                <a:avLst/>
              </a:prstGeom>
              <a:blipFill>
                <a:blip r:embed="rId2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 err="1"/>
              <a:t>Preliminaries</a:t>
            </a:r>
            <a:br>
              <a:rPr lang="de-DE" sz="2400" dirty="0"/>
            </a:br>
            <a:r>
              <a:rPr lang="en-US" sz="2400" b="0" dirty="0" err="1"/>
              <a:t>DatalogMTL</a:t>
            </a:r>
            <a:r>
              <a:rPr lang="en-US" sz="2400" b="0" dirty="0"/>
              <a:t>: Semantics (short)</a:t>
            </a:r>
            <a:endParaRPr lang="de-DE" sz="2400" b="0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4294967295"/>
          </p:nvPr>
        </p:nvSpPr>
        <p:spPr>
          <a:xfrm>
            <a:off x="656034" y="1363971"/>
            <a:ext cx="7935515" cy="4426721"/>
          </a:xfrm>
        </p:spPr>
        <p:txBody>
          <a:bodyPr/>
          <a:lstStyle/>
          <a:p>
            <a:pPr defTabSz="684610">
              <a:defRPr/>
            </a:pPr>
            <a:r>
              <a:rPr lang="de-DE" altLang="de-DE" sz="1800" dirty="0" err="1"/>
              <a:t>Boxminus</a:t>
            </a:r>
            <a:endParaRPr lang="de-DE" altLang="de-DE" sz="1800" dirty="0"/>
          </a:p>
          <a:p>
            <a:pPr defTabSz="684610">
              <a:defRPr/>
            </a:pPr>
            <a:endParaRPr lang="de-DE" altLang="de-DE" sz="1800" dirty="0"/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/>
          </a:p>
          <a:p>
            <a:pPr marL="285750" indent="-285750" defTabSz="684610">
              <a:buFont typeface="Arial" panose="020B0604020202020204" pitchFamily="34" charset="0"/>
              <a:buChar char="•"/>
              <a:defRPr/>
            </a:pPr>
            <a:endParaRPr lang="de-DE" altLang="de-DE" sz="1800" dirty="0"/>
          </a:p>
          <a:p>
            <a:pPr defTabSz="684610">
              <a:defRPr/>
            </a:pPr>
            <a:endParaRPr lang="de-DE" altLang="de-DE" sz="1800" dirty="0"/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92C9324-E768-9FFF-E7B9-2F9E34503B10}"/>
              </a:ext>
            </a:extLst>
          </p:cNvPr>
          <p:cNvCxnSpPr>
            <a:cxnSpLocks/>
          </p:cNvCxnSpPr>
          <p:nvPr/>
        </p:nvCxnSpPr>
        <p:spPr>
          <a:xfrm>
            <a:off x="1276540" y="2797520"/>
            <a:ext cx="609298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F0485F33-DCCE-2171-C090-60C0989E6D57}"/>
              </a:ext>
            </a:extLst>
          </p:cNvPr>
          <p:cNvSpPr/>
          <p:nvPr/>
        </p:nvSpPr>
        <p:spPr>
          <a:xfrm>
            <a:off x="2025314" y="2679863"/>
            <a:ext cx="1666560" cy="22825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D9ABADD-4A3D-7C8E-C4B2-2D6CFE80DBEE}"/>
              </a:ext>
            </a:extLst>
          </p:cNvPr>
          <p:cNvSpPr txBox="1"/>
          <p:nvPr/>
        </p:nvSpPr>
        <p:spPr>
          <a:xfrm>
            <a:off x="7369522" y="2883552"/>
            <a:ext cx="25840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F0B5DF-6F45-AFB5-A38B-01BCBE192D23}"/>
              </a:ext>
            </a:extLst>
          </p:cNvPr>
          <p:cNvSpPr txBox="1"/>
          <p:nvPr/>
        </p:nvSpPr>
        <p:spPr>
          <a:xfrm>
            <a:off x="1873670" y="2940539"/>
            <a:ext cx="3032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7FFB0AF-DAFD-4269-13A9-6D3200C89528}"/>
              </a:ext>
            </a:extLst>
          </p:cNvPr>
          <p:cNvSpPr txBox="1"/>
          <p:nvPr/>
        </p:nvSpPr>
        <p:spPr>
          <a:xfrm>
            <a:off x="3540230" y="2940539"/>
            <a:ext cx="3032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D41BD90-048B-8A3E-4874-93F0D054BCBC}"/>
                  </a:ext>
                </a:extLst>
              </p:cNvPr>
              <p:cNvSpPr txBox="1"/>
              <p:nvPr/>
            </p:nvSpPr>
            <p:spPr>
              <a:xfrm>
                <a:off x="570331" y="2230463"/>
                <a:ext cx="457652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2000" b="0" i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 b="0" i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000" b="0" i="0" dirty="0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4D41BD90-048B-8A3E-4874-93F0D054B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31" y="2230463"/>
                <a:ext cx="4576526" cy="400110"/>
              </a:xfrm>
              <a:prstGeom prst="rect">
                <a:avLst/>
              </a:prstGeom>
              <a:blipFill>
                <a:blip r:embed="rId3"/>
                <a:stretch>
                  <a:fillRect b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feld 20">
            <a:extLst>
              <a:ext uri="{FF2B5EF4-FFF2-40B4-BE49-F238E27FC236}">
                <a16:creationId xmlns:a16="http://schemas.microsoft.com/office/drawing/2014/main" id="{EF710DAF-FF9F-473D-9EE5-E52BFCBFA326}"/>
              </a:ext>
            </a:extLst>
          </p:cNvPr>
          <p:cNvSpPr txBox="1"/>
          <p:nvPr/>
        </p:nvSpPr>
        <p:spPr>
          <a:xfrm>
            <a:off x="5206790" y="2940539"/>
            <a:ext cx="3032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39B6B51-7995-D0C6-113A-6D1054652125}"/>
              </a:ext>
            </a:extLst>
          </p:cNvPr>
          <p:cNvSpPr txBox="1"/>
          <p:nvPr/>
        </p:nvSpPr>
        <p:spPr>
          <a:xfrm>
            <a:off x="6866410" y="2937502"/>
            <a:ext cx="3032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9948C535-B7C5-8C2D-EE82-8AFF5871ACDD}"/>
              </a:ext>
            </a:extLst>
          </p:cNvPr>
          <p:cNvCxnSpPr>
            <a:cxnSpLocks/>
          </p:cNvCxnSpPr>
          <p:nvPr/>
        </p:nvCxnSpPr>
        <p:spPr>
          <a:xfrm flipV="1">
            <a:off x="5358434" y="2667182"/>
            <a:ext cx="0" cy="260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5961FFB3-95F6-B502-1306-939E3D7B2881}"/>
              </a:ext>
            </a:extLst>
          </p:cNvPr>
          <p:cNvCxnSpPr>
            <a:cxnSpLocks/>
          </p:cNvCxnSpPr>
          <p:nvPr/>
        </p:nvCxnSpPr>
        <p:spPr>
          <a:xfrm flipV="1">
            <a:off x="7013710" y="2674726"/>
            <a:ext cx="0" cy="260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0D16952B-E0BC-99DA-176E-8195617E1810}"/>
              </a:ext>
            </a:extLst>
          </p:cNvPr>
          <p:cNvCxnSpPr>
            <a:cxnSpLocks/>
          </p:cNvCxnSpPr>
          <p:nvPr/>
        </p:nvCxnSpPr>
        <p:spPr>
          <a:xfrm>
            <a:off x="1276540" y="4535898"/>
            <a:ext cx="609298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92B91A00-F202-CCA0-FD9B-130172CC0711}"/>
              </a:ext>
            </a:extLst>
          </p:cNvPr>
          <p:cNvSpPr/>
          <p:nvPr/>
        </p:nvSpPr>
        <p:spPr>
          <a:xfrm>
            <a:off x="3691874" y="4421769"/>
            <a:ext cx="1666560" cy="2282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6EF93DD1-9DEC-ED8D-4C83-C5D426C73B93}"/>
              </a:ext>
            </a:extLst>
          </p:cNvPr>
          <p:cNvSpPr txBox="1"/>
          <p:nvPr/>
        </p:nvSpPr>
        <p:spPr>
          <a:xfrm>
            <a:off x="7369522" y="4621930"/>
            <a:ext cx="25840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A47DA3D6-2D24-E412-A6B6-B71DFC9B128A}"/>
              </a:ext>
            </a:extLst>
          </p:cNvPr>
          <p:cNvSpPr txBox="1"/>
          <p:nvPr/>
        </p:nvSpPr>
        <p:spPr>
          <a:xfrm>
            <a:off x="1873670" y="4678917"/>
            <a:ext cx="3032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81E0C0ED-5068-D99A-5CD2-60595EAD7185}"/>
              </a:ext>
            </a:extLst>
          </p:cNvPr>
          <p:cNvSpPr txBox="1"/>
          <p:nvPr/>
        </p:nvSpPr>
        <p:spPr>
          <a:xfrm>
            <a:off x="3540230" y="4678917"/>
            <a:ext cx="3032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709C9CCB-017B-4D03-C3A5-103B9094139E}"/>
              </a:ext>
            </a:extLst>
          </p:cNvPr>
          <p:cNvSpPr txBox="1"/>
          <p:nvPr/>
        </p:nvSpPr>
        <p:spPr>
          <a:xfrm>
            <a:off x="5206790" y="4678917"/>
            <a:ext cx="3032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8482D3FA-76CE-4C00-C07D-C20C2517578A}"/>
              </a:ext>
            </a:extLst>
          </p:cNvPr>
          <p:cNvSpPr txBox="1"/>
          <p:nvPr/>
        </p:nvSpPr>
        <p:spPr>
          <a:xfrm>
            <a:off x="6866410" y="4675880"/>
            <a:ext cx="30328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5FF66548-6AB1-FE78-BF10-529F726E9E36}"/>
              </a:ext>
            </a:extLst>
          </p:cNvPr>
          <p:cNvCxnSpPr>
            <a:cxnSpLocks/>
          </p:cNvCxnSpPr>
          <p:nvPr/>
        </p:nvCxnSpPr>
        <p:spPr>
          <a:xfrm flipV="1">
            <a:off x="7013710" y="4413104"/>
            <a:ext cx="0" cy="260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58C5C374-1898-7155-DE0B-2BDC55F99DD7}"/>
                  </a:ext>
                </a:extLst>
              </p:cNvPr>
              <p:cNvSpPr txBox="1"/>
              <p:nvPr/>
            </p:nvSpPr>
            <p:spPr>
              <a:xfrm>
                <a:off x="863475" y="2131875"/>
                <a:ext cx="6812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58C5C374-1898-7155-DE0B-2BDC55F99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75" y="2131875"/>
                <a:ext cx="68127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Gerader Verbinder 48">
            <a:extLst>
              <a:ext uri="{FF2B5EF4-FFF2-40B4-BE49-F238E27FC236}">
                <a16:creationId xmlns:a16="http://schemas.microsoft.com/office/drawing/2014/main" id="{A9A8BB0B-236D-B077-3BF1-E4A5DC04D0BF}"/>
              </a:ext>
            </a:extLst>
          </p:cNvPr>
          <p:cNvCxnSpPr>
            <a:cxnSpLocks/>
          </p:cNvCxnSpPr>
          <p:nvPr/>
        </p:nvCxnSpPr>
        <p:spPr>
          <a:xfrm flipV="1">
            <a:off x="2036307" y="4405560"/>
            <a:ext cx="0" cy="2606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D48DD50E-C1E6-F993-27C4-89F0DE19C8DA}"/>
                  </a:ext>
                </a:extLst>
              </p:cNvPr>
              <p:cNvSpPr txBox="1"/>
              <p:nvPr/>
            </p:nvSpPr>
            <p:spPr>
              <a:xfrm>
                <a:off x="3656561" y="4001094"/>
                <a:ext cx="1277747" cy="671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cap="none" spc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dirty="0">
                              <a:solidFill>
                                <a:schemeClr val="tx2"/>
                              </a:solidFill>
                            </a:rPr>
                            <m:t>⊟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cap="none" spc="0" dirty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0" cap="none" spc="0" dirty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</m:sub>
                      </m:sSub>
                      <m:r>
                        <m:rPr>
                          <m:sty m:val="p"/>
                        </m:rPr>
                        <a:rPr lang="en-US" sz="18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18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8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8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D48DD50E-C1E6-F993-27C4-89F0DE19C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561" y="4001094"/>
                <a:ext cx="1277747" cy="671338"/>
              </a:xfrm>
              <a:prstGeom prst="rect">
                <a:avLst/>
              </a:prstGeom>
              <a:blipFill>
                <a:blip r:embed="rId6"/>
                <a:stretch>
                  <a:fillRect l="-1435" r="-7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46A24A35-7DB3-D8CA-A47D-62B0DD594869}"/>
              </a:ext>
            </a:extLst>
          </p:cNvPr>
          <p:cNvCxnSpPr>
            <a:cxnSpLocks/>
          </p:cNvCxnSpPr>
          <p:nvPr/>
        </p:nvCxnSpPr>
        <p:spPr>
          <a:xfrm>
            <a:off x="3796986" y="2988246"/>
            <a:ext cx="1514916" cy="1369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34454451-36F6-9302-352F-B0CD8238B158}"/>
              </a:ext>
            </a:extLst>
          </p:cNvPr>
          <p:cNvCxnSpPr>
            <a:cxnSpLocks/>
          </p:cNvCxnSpPr>
          <p:nvPr/>
        </p:nvCxnSpPr>
        <p:spPr>
          <a:xfrm>
            <a:off x="2080516" y="2965794"/>
            <a:ext cx="1563178" cy="1401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629307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1708</Words>
  <Application>Microsoft Office PowerPoint</Application>
  <PresentationFormat>Bildschirmpräsentation (4:3)</PresentationFormat>
  <Paragraphs>408</Paragraphs>
  <Slides>31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40" baseType="lpstr">
      <vt:lpstr>Open Sans</vt:lpstr>
      <vt:lpstr>Symbol</vt:lpstr>
      <vt:lpstr>Agave Nerd Font</vt:lpstr>
      <vt:lpstr>Arial</vt:lpstr>
      <vt:lpstr>Calibri</vt:lpstr>
      <vt:lpstr>Wingdings</vt:lpstr>
      <vt:lpstr>Cambria Math</vt:lpstr>
      <vt:lpstr>Courier New</vt:lpstr>
      <vt:lpstr>TUD_2018_16zu9</vt:lpstr>
      <vt:lpstr>PowerPoint-Präsentation</vt:lpstr>
      <vt:lpstr>Introduction Artificial Intelligence and Explainability</vt:lpstr>
      <vt:lpstr>Introduction DatalogMTL</vt:lpstr>
      <vt:lpstr>Introduction Metric Temporal Reasoner</vt:lpstr>
      <vt:lpstr>Preliminaries DatalogMTL: Syntax</vt:lpstr>
      <vt:lpstr>Preliminaries DatalogMTL: Syntax</vt:lpstr>
      <vt:lpstr>Preliminaries DatalogMTL: Syntax</vt:lpstr>
      <vt:lpstr>Preliminaries DatalogMTL: Semantics (short)</vt:lpstr>
      <vt:lpstr>Preliminaries DatalogMTL: Semantics (short)</vt:lpstr>
      <vt:lpstr>Preliminaries DatalogMTL: Semantics (short)</vt:lpstr>
      <vt:lpstr>Preliminaries DatalogMTL: Reasoning</vt:lpstr>
      <vt:lpstr>Preliminaries Proof formalisation</vt:lpstr>
      <vt:lpstr>Contribution Overview</vt:lpstr>
      <vt:lpstr>Contribution Running example</vt:lpstr>
      <vt:lpstr>Contribution Running example</vt:lpstr>
      <vt:lpstr>Contribution Tracing and encoding facts</vt:lpstr>
      <vt:lpstr>Contribution Tracing and encoding facts</vt:lpstr>
      <vt:lpstr>Contribution Tracing and encoding facts</vt:lpstr>
      <vt:lpstr>Contribution Tracing and encoding facts</vt:lpstr>
      <vt:lpstr>Contribution Tracing and encoding facts</vt:lpstr>
      <vt:lpstr>Contribution Running example</vt:lpstr>
      <vt:lpstr>Contribution Running example</vt:lpstr>
      <vt:lpstr>Contribution Filtering intervals</vt:lpstr>
      <vt:lpstr>Contribution Filtering intervals</vt:lpstr>
      <vt:lpstr>Contribution Running example</vt:lpstr>
      <vt:lpstr>Contribution Running example</vt:lpstr>
      <vt:lpstr>Evaluation Setup</vt:lpstr>
      <vt:lpstr>Evaluation Comparison with baseline</vt:lpstr>
      <vt:lpstr>Evaluation Evee’s scalability for minimal proof extraction</vt:lpstr>
      <vt:lpstr>Conclusion … and future work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Luise Fitzthum</dc:creator>
  <cp:lastModifiedBy>Duy Nhu</cp:lastModifiedBy>
  <cp:revision>1316</cp:revision>
  <dcterms:created xsi:type="dcterms:W3CDTF">2018-06-15T09:17:35Z</dcterms:created>
  <dcterms:modified xsi:type="dcterms:W3CDTF">2023-10-31T12:49:42Z</dcterms:modified>
</cp:coreProperties>
</file>